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modernComment_124_B3542B5C.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comments/modernComment_129_E575E365.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95" r:id="rId3"/>
    <p:sldId id="292" r:id="rId4"/>
    <p:sldId id="296" r:id="rId5"/>
    <p:sldId id="297" r:id="rId6"/>
    <p:sldId id="318" r:id="rId7"/>
    <p:sldId id="257" r:id="rId8"/>
    <p:sldId id="306" r:id="rId9"/>
    <p:sldId id="299" r:id="rId10"/>
    <p:sldId id="302" r:id="rId11"/>
    <p:sldId id="300" r:id="rId12"/>
    <p:sldId id="305" r:id="rId13"/>
    <p:sldId id="307" r:id="rId14"/>
    <p:sldId id="310" r:id="rId15"/>
    <p:sldId id="317" r:id="rId16"/>
    <p:sldId id="311" r:id="rId17"/>
    <p:sldId id="312" r:id="rId18"/>
    <p:sldId id="313" r:id="rId19"/>
    <p:sldId id="258" r:id="rId20"/>
    <p:sldId id="261" r:id="rId21"/>
    <p:sldId id="262" r:id="rId22"/>
    <p:sldId id="294" r:id="rId23"/>
    <p:sldId id="26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D0C8D8-AC6E-4123-D410-C43C331F22B8}" name="Wenzel, Andrea (JSC-XI)[Jacobs Technology, Inc.]" initials="WI" userId="S::alwenzel@ndc.nasa.gov::2c7f6c76-d6b3-41b7-a295-f18f3dd947e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D36BC-F36A-4DC0-8019-F1FD85A3C85C}" v="76" dt="2023-11-08T20:56:10.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Stoken" userId="aa95b3f4-ae22-46e7-b5c4-deefe557ce5d" providerId="ADAL" clId="{449D36BC-F36A-4DC0-8019-F1FD85A3C85C}"/>
    <pc:docChg chg="custSel modSld">
      <pc:chgData name="Alex Stoken" userId="aa95b3f4-ae22-46e7-b5c4-deefe557ce5d" providerId="ADAL" clId="{449D36BC-F36A-4DC0-8019-F1FD85A3C85C}" dt="2023-11-08T20:56:12.097" v="3" actId="21"/>
      <pc:docMkLst>
        <pc:docMk/>
      </pc:docMkLst>
      <pc:sldChg chg="addSp delSp modSp mod">
        <pc:chgData name="Alex Stoken" userId="aa95b3f4-ae22-46e7-b5c4-deefe557ce5d" providerId="ADAL" clId="{449D36BC-F36A-4DC0-8019-F1FD85A3C85C}" dt="2023-11-08T20:56:12.097" v="3" actId="21"/>
        <pc:sldMkLst>
          <pc:docMk/>
          <pc:sldMk cId="1521453236" sldId="257"/>
        </pc:sldMkLst>
        <pc:spChg chg="add del mod">
          <ac:chgData name="Alex Stoken" userId="aa95b3f4-ae22-46e7-b5c4-deefe557ce5d" providerId="ADAL" clId="{449D36BC-F36A-4DC0-8019-F1FD85A3C85C}" dt="2023-11-08T20:56:12.097" v="3" actId="21"/>
          <ac:spMkLst>
            <pc:docMk/>
            <pc:sldMk cId="1521453236" sldId="257"/>
            <ac:spMk id="2" creationId="{FC68CCE1-72EA-F28A-2EDE-D9E273E9F518}"/>
          </ac:spMkLst>
        </pc:spChg>
      </pc:sldChg>
      <pc:sldChg chg="modSp mod">
        <pc:chgData name="Alex Stoken" userId="aa95b3f4-ae22-46e7-b5c4-deefe557ce5d" providerId="ADAL" clId="{449D36BC-F36A-4DC0-8019-F1FD85A3C85C}" dt="2023-11-08T20:54:54.367" v="1" actId="20577"/>
        <pc:sldMkLst>
          <pc:docMk/>
          <pc:sldMk cId="1245162535" sldId="299"/>
        </pc:sldMkLst>
        <pc:spChg chg="mod">
          <ac:chgData name="Alex Stoken" userId="aa95b3f4-ae22-46e7-b5c4-deefe557ce5d" providerId="ADAL" clId="{449D36BC-F36A-4DC0-8019-F1FD85A3C85C}" dt="2023-11-08T20:54:54.367" v="1" actId="20577"/>
          <ac:spMkLst>
            <pc:docMk/>
            <pc:sldMk cId="1245162535" sldId="299"/>
            <ac:spMk id="4" creationId="{7A467CD0-C598-4014-BA40-DB91DAAC5AC1}"/>
          </ac:spMkLst>
        </pc:spChg>
      </pc:sldChg>
    </pc:docChg>
  </pc:docChgLst>
</pc:chgInfo>
</file>

<file path=ppt/comments/modernComment_124_B3542B5C.xml><?xml version="1.0" encoding="utf-8"?>
<p188:cmLst xmlns:a="http://schemas.openxmlformats.org/drawingml/2006/main" xmlns:r="http://schemas.openxmlformats.org/officeDocument/2006/relationships" xmlns:p188="http://schemas.microsoft.com/office/powerpoint/2018/8/main">
  <p188:cm id="{3644E319-B9DE-4490-A289-971642754155}" authorId="{B1D0C8D8-AC6E-4123-D410-C43C331F22B8}" status="resolved" created="2022-07-14T22:06:47.201">
    <ac:deMkLst xmlns:ac="http://schemas.microsoft.com/office/drawing/2013/main/command">
      <pc:docMk xmlns:pc="http://schemas.microsoft.com/office/powerpoint/2013/main/command"/>
      <pc:sldMk xmlns:pc="http://schemas.microsoft.com/office/powerpoint/2013/main/command" cId="3008637788" sldId="292"/>
      <ac:spMk id="3" creationId="{0A748DAF-A8BD-419D-9286-EF9A1E8B4061}"/>
    </ac:deMkLst>
    <p188:txBody>
      <a:bodyPr/>
      <a:lstStyle/>
      <a:p>
        <a:r>
          <a:rPr lang="en-US"/>
          <a:t>ran to run</a:t>
        </a:r>
      </a:p>
    </p188:txBody>
  </p188:cm>
</p188:cmLst>
</file>

<file path=ppt/comments/modernComment_129_E575E365.xml><?xml version="1.0" encoding="utf-8"?>
<p188:cmLst xmlns:a="http://schemas.openxmlformats.org/drawingml/2006/main" xmlns:r="http://schemas.openxmlformats.org/officeDocument/2006/relationships" xmlns:p188="http://schemas.microsoft.com/office/powerpoint/2018/8/main">
  <p188:cm id="{89BA4EEB-CAED-49D5-BEEB-C2BB27B44A30}" authorId="{B1D0C8D8-AC6E-4123-D410-C43C331F22B8}" status="resolved" created="2022-07-14T22:06:47.201">
    <ac:deMkLst xmlns:ac="http://schemas.microsoft.com/office/drawing/2013/main/command">
      <pc:docMk xmlns:pc="http://schemas.microsoft.com/office/powerpoint/2013/main/command"/>
      <pc:sldMk xmlns:pc="http://schemas.microsoft.com/office/powerpoint/2013/main/command" cId="3849708389" sldId="297"/>
      <ac:spMk id="3" creationId="{0A748DAF-A8BD-419D-9286-EF9A1E8B4061}"/>
    </ac:deMkLst>
    <p188:txBody>
      <a:bodyPr/>
      <a:lstStyle/>
      <a:p>
        <a:r>
          <a:rPr lang="en-US"/>
          <a:t>ran to run</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dgm:spPr/>
      <dgm:t>
        <a:bodyPr/>
        <a:lstStyle/>
        <a:p>
          <a:pPr>
            <a:lnSpc>
              <a:spcPct val="100000"/>
            </a:lnSpc>
            <a:defRPr b="1"/>
          </a:pPr>
          <a:r>
            <a:rPr lang="en-US" dirty="0"/>
            <a:t>A Brief History of Astronaut Photography</a:t>
          </a:r>
        </a:p>
      </dgm:t>
    </dgm:pt>
    <dgm:pt modelId="{366809FA-C27D-4CE7-980B-8D617950E613}" type="parTrans" cxnId="{EE84E8BC-418B-4E3B-94A8-5B7CCBB04117}">
      <dgm:prSet/>
      <dgm:spPr/>
      <dgm:t>
        <a:bodyPr/>
        <a:lstStyle/>
        <a:p>
          <a:endParaRPr lang="en-US"/>
        </a:p>
      </dgm:t>
    </dgm:pt>
    <dgm:pt modelId="{1B9017D9-CF88-4A09-890F-5814F54CBDE0}" type="sibTrans" cxnId="{EE84E8BC-418B-4E3B-94A8-5B7CCBB04117}">
      <dgm:prSet/>
      <dgm:spPr/>
      <dgm:t>
        <a:bodyPr/>
        <a:lstStyle/>
        <a:p>
          <a:endParaRPr lang="en-US"/>
        </a:p>
      </dgm:t>
    </dgm:pt>
    <dgm:pt modelId="{28FF5B3F-8A1C-444A-A350-34093C32CE47}">
      <dgm:prSet/>
      <dgm:spPr/>
      <dgm:t>
        <a:bodyPr/>
        <a:lstStyle/>
        <a:p>
          <a:pPr>
            <a:lnSpc>
              <a:spcPct val="100000"/>
            </a:lnSpc>
            <a:defRPr b="1"/>
          </a:pPr>
          <a:r>
            <a:rPr lang="en-US"/>
            <a:t>Barriers to Geolocation</a:t>
          </a:r>
        </a:p>
      </dgm:t>
    </dgm:pt>
    <dgm:pt modelId="{3E345CFA-CCAD-4E7A-A1D1-9DF7185B369D}" type="parTrans" cxnId="{B366A488-9837-4B5A-93AD-F90CEEDB7B9D}">
      <dgm:prSet/>
      <dgm:spPr/>
      <dgm:t>
        <a:bodyPr/>
        <a:lstStyle/>
        <a:p>
          <a:endParaRPr lang="en-US"/>
        </a:p>
      </dgm:t>
    </dgm:pt>
    <dgm:pt modelId="{CD3FBD1E-A273-4653-AD0E-6D464A772E43}" type="sibTrans" cxnId="{B366A488-9837-4B5A-93AD-F90CEEDB7B9D}">
      <dgm:prSet/>
      <dgm:spPr/>
      <dgm:t>
        <a:bodyPr/>
        <a:lstStyle/>
        <a:p>
          <a:endParaRPr lang="en-US"/>
        </a:p>
      </dgm:t>
    </dgm:pt>
    <dgm:pt modelId="{92FE7F36-BB51-4899-BC60-0DFAE2C89B18}">
      <dgm:prSet/>
      <dgm:spPr/>
      <dgm:t>
        <a:bodyPr/>
        <a:lstStyle/>
        <a:p>
          <a:pPr>
            <a:lnSpc>
              <a:spcPct val="100000"/>
            </a:lnSpc>
            <a:defRPr b="1"/>
          </a:pPr>
          <a:r>
            <a:rPr lang="en-US"/>
            <a:t>The Find My Astronaut Photo Framework</a:t>
          </a:r>
        </a:p>
      </dgm:t>
    </dgm:pt>
    <dgm:pt modelId="{EAD71169-BE85-4757-9748-AAE15EF4999E}" type="parTrans" cxnId="{A4192245-21F2-40B4-BA40-D7B16F6549C9}">
      <dgm:prSet/>
      <dgm:spPr/>
      <dgm:t>
        <a:bodyPr/>
        <a:lstStyle/>
        <a:p>
          <a:endParaRPr lang="en-US"/>
        </a:p>
      </dgm:t>
    </dgm:pt>
    <dgm:pt modelId="{2CF5636D-0BFD-47A5-A6B1-5913CA16B152}" type="sibTrans" cxnId="{A4192245-21F2-40B4-BA40-D7B16F6549C9}">
      <dgm:prSet/>
      <dgm:spPr/>
      <dgm:t>
        <a:bodyPr/>
        <a:lstStyle/>
        <a:p>
          <a:endParaRPr lang="en-US"/>
        </a:p>
      </dgm:t>
    </dgm:pt>
    <dgm:pt modelId="{86E28592-291E-4335-ABDA-DB8785613928}">
      <dgm:prSet/>
      <dgm:spPr/>
      <dgm:t>
        <a:bodyPr/>
        <a:lstStyle/>
        <a:p>
          <a:pPr>
            <a:lnSpc>
              <a:spcPct val="100000"/>
            </a:lnSpc>
            <a:defRPr b="1"/>
          </a:pPr>
          <a:r>
            <a:rPr lang="en-US"/>
            <a:t>Finding a Discriminative Matcher</a:t>
          </a:r>
        </a:p>
      </dgm:t>
    </dgm:pt>
    <dgm:pt modelId="{AEDED379-7845-48FC-A5FC-70670F031148}" type="parTrans" cxnId="{B5109DEC-D028-4987-983A-5C5DC8FEE155}">
      <dgm:prSet/>
      <dgm:spPr/>
      <dgm:t>
        <a:bodyPr/>
        <a:lstStyle/>
        <a:p>
          <a:endParaRPr lang="en-US"/>
        </a:p>
      </dgm:t>
    </dgm:pt>
    <dgm:pt modelId="{7C57FDC1-2692-4122-B5F9-559415EC6E2F}" type="sibTrans" cxnId="{B5109DEC-D028-4987-983A-5C5DC8FEE155}">
      <dgm:prSet/>
      <dgm:spPr/>
      <dgm:t>
        <a:bodyPr/>
        <a:lstStyle/>
        <a:p>
          <a:endParaRPr lang="en-US"/>
        </a:p>
      </dgm:t>
    </dgm:pt>
    <dgm:pt modelId="{CD7CA9DD-C7EC-451A-B2CA-54F943689996}">
      <dgm:prSet/>
      <dgm:spPr/>
      <dgm:t>
        <a:bodyPr/>
        <a:lstStyle/>
        <a:p>
          <a:pPr>
            <a:lnSpc>
              <a:spcPct val="100000"/>
            </a:lnSpc>
          </a:pPr>
          <a:r>
            <a:rPr lang="en-US"/>
            <a:t>The AIMS Dataset</a:t>
          </a:r>
        </a:p>
      </dgm:t>
    </dgm:pt>
    <dgm:pt modelId="{C9C3F5B7-E4F9-4DDD-8FE1-E748D7CF818C}" type="parTrans" cxnId="{6CE123AB-B7A3-427E-9A15-D3712C22BBE7}">
      <dgm:prSet/>
      <dgm:spPr/>
      <dgm:t>
        <a:bodyPr/>
        <a:lstStyle/>
        <a:p>
          <a:endParaRPr lang="en-US"/>
        </a:p>
      </dgm:t>
    </dgm:pt>
    <dgm:pt modelId="{F8DF0079-196D-4493-A373-4DA8F1C760DD}" type="sibTrans" cxnId="{6CE123AB-B7A3-427E-9A15-D3712C22BBE7}">
      <dgm:prSet/>
      <dgm:spPr/>
      <dgm:t>
        <a:bodyPr/>
        <a:lstStyle/>
        <a:p>
          <a:endParaRPr lang="en-US"/>
        </a:p>
      </dgm:t>
    </dgm:pt>
    <dgm:pt modelId="{685ABD10-A42A-4033-AC67-137966628775}">
      <dgm:prSet/>
      <dgm:spPr/>
      <dgm:t>
        <a:bodyPr/>
        <a:lstStyle/>
        <a:p>
          <a:pPr>
            <a:lnSpc>
              <a:spcPct val="100000"/>
            </a:lnSpc>
            <a:defRPr b="1"/>
          </a:pPr>
          <a:r>
            <a:rPr lang="en-US"/>
            <a:t>Results</a:t>
          </a:r>
        </a:p>
      </dgm:t>
    </dgm:pt>
    <dgm:pt modelId="{19F60661-F7F9-465C-97C4-BCA90C74E515}" type="parTrans" cxnId="{88178388-5EDA-437A-8346-FBC53BF23E30}">
      <dgm:prSet/>
      <dgm:spPr/>
      <dgm:t>
        <a:bodyPr/>
        <a:lstStyle/>
        <a:p>
          <a:endParaRPr lang="en-US"/>
        </a:p>
      </dgm:t>
    </dgm:pt>
    <dgm:pt modelId="{442F9D8B-64CC-4DC6-9D93-3E7671C0CC10}" type="sibTrans" cxnId="{88178388-5EDA-437A-8346-FBC53BF23E30}">
      <dgm:prSet/>
      <dgm:spPr/>
      <dgm:t>
        <a:bodyPr/>
        <a:lstStyle/>
        <a:p>
          <a:endParaRPr lang="en-US"/>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6CE123AB-B7A3-427E-9A15-D3712C22BBE7}" srcId="{86E28592-291E-4335-ABDA-DB8785613928}" destId="{CD7CA9DD-C7EC-451A-B2CA-54F943689996}" srcOrd="0" destOrd="0" parTransId="{C9C3F5B7-E4F9-4DDD-8FE1-E748D7CF818C}" sibTransId="{F8DF0079-196D-4493-A373-4DA8F1C760DD}"/>
    <dgm:cxn modelId="{527093B5-1F0B-4788-9034-38D5471FAD75}" type="presOf" srcId="{CD7CA9DD-C7EC-451A-B2CA-54F943689996}" destId="{3D214FCF-9148-4FB9-93FB-2E769713C5C2}"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tx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tx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tx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tx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tx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tx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tx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tx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tx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tx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tx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tx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bg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tx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tx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tx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tx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D06074-E7EC-42D2-9A91-68792EDF38D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818252-F78A-432C-A631-C37488779C60}">
      <dgm:prSet custT="1"/>
      <dgm:spPr/>
      <dgm:t>
        <a:bodyPr/>
        <a:lstStyle/>
        <a:p>
          <a:pPr>
            <a:lnSpc>
              <a:spcPct val="100000"/>
            </a:lnSpc>
            <a:defRPr b="1"/>
          </a:pPr>
          <a:r>
            <a:rPr lang="en-US" sz="800" dirty="0">
              <a:solidFill>
                <a:schemeClr val="bg1"/>
              </a:solidFill>
            </a:rPr>
            <a:t>A Brief History of Astronaut Photography</a:t>
          </a:r>
        </a:p>
      </dgm:t>
    </dgm:pt>
    <dgm:pt modelId="{366809FA-C27D-4CE7-980B-8D617950E613}" type="parTrans" cxnId="{EE84E8BC-418B-4E3B-94A8-5B7CCBB04117}">
      <dgm:prSet/>
      <dgm:spPr/>
      <dgm:t>
        <a:bodyPr/>
        <a:lstStyle/>
        <a:p>
          <a:endParaRPr lang="en-US" sz="1000"/>
        </a:p>
      </dgm:t>
    </dgm:pt>
    <dgm:pt modelId="{1B9017D9-CF88-4A09-890F-5814F54CBDE0}" type="sibTrans" cxnId="{EE84E8BC-418B-4E3B-94A8-5B7CCBB04117}">
      <dgm:prSet/>
      <dgm:spPr/>
      <dgm:t>
        <a:bodyPr/>
        <a:lstStyle/>
        <a:p>
          <a:endParaRPr lang="en-US" sz="1000"/>
        </a:p>
      </dgm:t>
    </dgm:pt>
    <dgm:pt modelId="{92FE7F36-BB51-4899-BC60-0DFAE2C89B18}">
      <dgm:prSet custT="1"/>
      <dgm:spPr/>
      <dgm:t>
        <a:bodyPr/>
        <a:lstStyle/>
        <a:p>
          <a:pPr>
            <a:lnSpc>
              <a:spcPct val="100000"/>
            </a:lnSpc>
            <a:defRPr b="1"/>
          </a:pPr>
          <a:r>
            <a:rPr lang="en-US" sz="800" dirty="0">
              <a:solidFill>
                <a:schemeClr val="tx1"/>
              </a:solidFill>
            </a:rPr>
            <a:t>The Find My Astronaut Photo Framework</a:t>
          </a:r>
        </a:p>
      </dgm:t>
    </dgm:pt>
    <dgm:pt modelId="{EAD71169-BE85-4757-9748-AAE15EF4999E}" type="parTrans" cxnId="{A4192245-21F2-40B4-BA40-D7B16F6549C9}">
      <dgm:prSet/>
      <dgm:spPr/>
      <dgm:t>
        <a:bodyPr/>
        <a:lstStyle/>
        <a:p>
          <a:endParaRPr lang="en-US" sz="1000"/>
        </a:p>
      </dgm:t>
    </dgm:pt>
    <dgm:pt modelId="{2CF5636D-0BFD-47A5-A6B1-5913CA16B152}" type="sibTrans" cxnId="{A4192245-21F2-40B4-BA40-D7B16F6549C9}">
      <dgm:prSet/>
      <dgm:spPr/>
      <dgm:t>
        <a:bodyPr/>
        <a:lstStyle/>
        <a:p>
          <a:endParaRPr lang="en-US" sz="1000"/>
        </a:p>
      </dgm:t>
    </dgm:pt>
    <dgm:pt modelId="{86E28592-291E-4335-ABDA-DB8785613928}">
      <dgm:prSet custT="1"/>
      <dgm:spPr/>
      <dgm:t>
        <a:bodyPr/>
        <a:lstStyle/>
        <a:p>
          <a:pPr>
            <a:lnSpc>
              <a:spcPct val="100000"/>
            </a:lnSpc>
            <a:defRPr b="1"/>
          </a:pPr>
          <a:r>
            <a:rPr lang="en-US" sz="800" dirty="0">
              <a:solidFill>
                <a:schemeClr val="bg1"/>
              </a:solidFill>
            </a:rPr>
            <a:t>Finding a Discriminative Matcher</a:t>
          </a:r>
        </a:p>
      </dgm:t>
    </dgm:pt>
    <dgm:pt modelId="{AEDED379-7845-48FC-A5FC-70670F031148}" type="parTrans" cxnId="{B5109DEC-D028-4987-983A-5C5DC8FEE155}">
      <dgm:prSet/>
      <dgm:spPr/>
      <dgm:t>
        <a:bodyPr/>
        <a:lstStyle/>
        <a:p>
          <a:endParaRPr lang="en-US" sz="1000"/>
        </a:p>
      </dgm:t>
    </dgm:pt>
    <dgm:pt modelId="{7C57FDC1-2692-4122-B5F9-559415EC6E2F}" type="sibTrans" cxnId="{B5109DEC-D028-4987-983A-5C5DC8FEE155}">
      <dgm:prSet/>
      <dgm:spPr/>
      <dgm:t>
        <a:bodyPr/>
        <a:lstStyle/>
        <a:p>
          <a:endParaRPr lang="en-US" sz="1000"/>
        </a:p>
      </dgm:t>
    </dgm:pt>
    <dgm:pt modelId="{685ABD10-A42A-4033-AC67-137966628775}">
      <dgm:prSet custT="1"/>
      <dgm:spPr/>
      <dgm:t>
        <a:bodyPr/>
        <a:lstStyle/>
        <a:p>
          <a:pPr>
            <a:lnSpc>
              <a:spcPct val="100000"/>
            </a:lnSpc>
            <a:defRPr b="1"/>
          </a:pPr>
          <a:r>
            <a:rPr lang="en-US" sz="800" dirty="0">
              <a:solidFill>
                <a:schemeClr val="bg1"/>
              </a:solidFill>
            </a:rPr>
            <a:t>Results</a:t>
          </a:r>
        </a:p>
      </dgm:t>
    </dgm:pt>
    <dgm:pt modelId="{19F60661-F7F9-465C-97C4-BCA90C74E515}" type="parTrans" cxnId="{88178388-5EDA-437A-8346-FBC53BF23E30}">
      <dgm:prSet/>
      <dgm:spPr/>
      <dgm:t>
        <a:bodyPr/>
        <a:lstStyle/>
        <a:p>
          <a:endParaRPr lang="en-US" sz="1000"/>
        </a:p>
      </dgm:t>
    </dgm:pt>
    <dgm:pt modelId="{442F9D8B-64CC-4DC6-9D93-3E7671C0CC10}" type="sibTrans" cxnId="{88178388-5EDA-437A-8346-FBC53BF23E30}">
      <dgm:prSet/>
      <dgm:spPr/>
      <dgm:t>
        <a:bodyPr/>
        <a:lstStyle/>
        <a:p>
          <a:endParaRPr lang="en-US" sz="1000"/>
        </a:p>
      </dgm:t>
    </dgm:pt>
    <dgm:pt modelId="{28FF5B3F-8A1C-444A-A350-34093C32CE47}">
      <dgm:prSet custT="1"/>
      <dgm:spPr/>
      <dgm:t>
        <a:bodyPr/>
        <a:lstStyle/>
        <a:p>
          <a:pPr>
            <a:lnSpc>
              <a:spcPct val="100000"/>
            </a:lnSpc>
            <a:defRPr b="1"/>
          </a:pPr>
          <a:r>
            <a:rPr lang="en-US" sz="800" dirty="0">
              <a:solidFill>
                <a:schemeClr val="bg1"/>
              </a:solidFill>
            </a:rPr>
            <a:t>Barriers to Geolocation</a:t>
          </a:r>
        </a:p>
      </dgm:t>
    </dgm:pt>
    <dgm:pt modelId="{CD3FBD1E-A273-4653-AD0E-6D464A772E43}" type="sibTrans" cxnId="{B366A488-9837-4B5A-93AD-F90CEEDB7B9D}">
      <dgm:prSet/>
      <dgm:spPr/>
      <dgm:t>
        <a:bodyPr/>
        <a:lstStyle/>
        <a:p>
          <a:endParaRPr lang="en-US" sz="1000"/>
        </a:p>
      </dgm:t>
    </dgm:pt>
    <dgm:pt modelId="{3E345CFA-CCAD-4E7A-A1D1-9DF7185B369D}" type="parTrans" cxnId="{B366A488-9837-4B5A-93AD-F90CEEDB7B9D}">
      <dgm:prSet/>
      <dgm:spPr/>
      <dgm:t>
        <a:bodyPr/>
        <a:lstStyle/>
        <a:p>
          <a:endParaRPr lang="en-US" sz="1000"/>
        </a:p>
      </dgm:t>
    </dgm:pt>
    <dgm:pt modelId="{9F904FA9-F92B-4882-9A2D-2EB31CE10268}" type="pres">
      <dgm:prSet presAssocID="{79D06074-E7EC-42D2-9A91-68792EDF38D1}" presName="root" presStyleCnt="0">
        <dgm:presLayoutVars>
          <dgm:dir/>
          <dgm:resizeHandles val="exact"/>
        </dgm:presLayoutVars>
      </dgm:prSet>
      <dgm:spPr/>
    </dgm:pt>
    <dgm:pt modelId="{CC8A8A5D-CEA3-49E8-B9D1-B0E2E6830CA8}" type="pres">
      <dgm:prSet presAssocID="{67818252-F78A-432C-A631-C37488779C60}" presName="compNode" presStyleCnt="0"/>
      <dgm:spPr/>
    </dgm:pt>
    <dgm:pt modelId="{B8F23904-B372-41A0-A73F-55517AC555BA}" type="pres">
      <dgm:prSet presAssocID="{67818252-F78A-432C-A631-C37488779C6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tronaut male with solid fill"/>
        </a:ext>
      </dgm:extLst>
    </dgm:pt>
    <dgm:pt modelId="{C64FBF12-1B24-4250-90C6-F282A44D55AF}" type="pres">
      <dgm:prSet presAssocID="{67818252-F78A-432C-A631-C37488779C60}" presName="iconSpace" presStyleCnt="0"/>
      <dgm:spPr/>
    </dgm:pt>
    <dgm:pt modelId="{4806ABC3-2BFE-4E7B-9867-AE9D878DCFE0}" type="pres">
      <dgm:prSet presAssocID="{67818252-F78A-432C-A631-C37488779C60}" presName="parTx" presStyleLbl="revTx" presStyleIdx="0" presStyleCnt="10">
        <dgm:presLayoutVars>
          <dgm:chMax val="0"/>
          <dgm:chPref val="0"/>
        </dgm:presLayoutVars>
      </dgm:prSet>
      <dgm:spPr/>
    </dgm:pt>
    <dgm:pt modelId="{69D3A693-AD43-489C-9FD3-804F0EF6C2F2}" type="pres">
      <dgm:prSet presAssocID="{67818252-F78A-432C-A631-C37488779C60}" presName="txSpace" presStyleCnt="0"/>
      <dgm:spPr/>
    </dgm:pt>
    <dgm:pt modelId="{F3601C78-A754-4262-8EA6-43379B4AB6C3}" type="pres">
      <dgm:prSet presAssocID="{67818252-F78A-432C-A631-C37488779C60}" presName="desTx" presStyleLbl="revTx" presStyleIdx="1" presStyleCnt="10">
        <dgm:presLayoutVars/>
      </dgm:prSet>
      <dgm:spPr/>
    </dgm:pt>
    <dgm:pt modelId="{DDD8FEFC-33BC-4A02-84D5-7413624F521E}" type="pres">
      <dgm:prSet presAssocID="{1B9017D9-CF88-4A09-890F-5814F54CBDE0}" presName="sibTrans" presStyleCnt="0"/>
      <dgm:spPr/>
    </dgm:pt>
    <dgm:pt modelId="{5DE8CD55-15E4-43E5-B9B9-693694CD08CD}" type="pres">
      <dgm:prSet presAssocID="{28FF5B3F-8A1C-444A-A350-34093C32CE47}" presName="compNode" presStyleCnt="0"/>
      <dgm:spPr/>
    </dgm:pt>
    <dgm:pt modelId="{934B3D40-7A3E-4C2D-A99A-DDA54DF24F3F}" type="pres">
      <dgm:prSet presAssocID="{28FF5B3F-8A1C-444A-A350-34093C32CE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0C9B04CA-2E27-417C-9708-96ABC2D3C126}" type="pres">
      <dgm:prSet presAssocID="{28FF5B3F-8A1C-444A-A350-34093C32CE47}" presName="iconSpace" presStyleCnt="0"/>
      <dgm:spPr/>
    </dgm:pt>
    <dgm:pt modelId="{DF811488-47D2-47ED-A61D-D1DF93BCE86B}" type="pres">
      <dgm:prSet presAssocID="{28FF5B3F-8A1C-444A-A350-34093C32CE47}" presName="parTx" presStyleLbl="revTx" presStyleIdx="2" presStyleCnt="10">
        <dgm:presLayoutVars>
          <dgm:chMax val="0"/>
          <dgm:chPref val="0"/>
        </dgm:presLayoutVars>
      </dgm:prSet>
      <dgm:spPr/>
    </dgm:pt>
    <dgm:pt modelId="{B442529F-B11A-4BD2-9887-E78F81E6DD33}" type="pres">
      <dgm:prSet presAssocID="{28FF5B3F-8A1C-444A-A350-34093C32CE47}" presName="txSpace" presStyleCnt="0"/>
      <dgm:spPr/>
    </dgm:pt>
    <dgm:pt modelId="{203633DD-FD7B-4C76-8BA6-8CEA49D507AA}" type="pres">
      <dgm:prSet presAssocID="{28FF5B3F-8A1C-444A-A350-34093C32CE47}" presName="desTx" presStyleLbl="revTx" presStyleIdx="3" presStyleCnt="10">
        <dgm:presLayoutVars/>
      </dgm:prSet>
      <dgm:spPr/>
    </dgm:pt>
    <dgm:pt modelId="{E660F314-53FF-4BD7-9426-6641C99DC351}" type="pres">
      <dgm:prSet presAssocID="{CD3FBD1E-A273-4653-AD0E-6D464A772E43}" presName="sibTrans" presStyleCnt="0"/>
      <dgm:spPr/>
    </dgm:pt>
    <dgm:pt modelId="{822C0741-9619-4300-AA1A-A910A0FE5D79}" type="pres">
      <dgm:prSet presAssocID="{92FE7F36-BB51-4899-BC60-0DFAE2C89B18}" presName="compNode" presStyleCnt="0"/>
      <dgm:spPr/>
    </dgm:pt>
    <dgm:pt modelId="{B6F02C90-CF63-4033-8840-5E0138A830E1}" type="pres">
      <dgm:prSet presAssocID="{92FE7F36-BB51-4899-BC60-0DFAE2C89B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5685658E-A693-41BF-8041-F535AE7B8608}" type="pres">
      <dgm:prSet presAssocID="{92FE7F36-BB51-4899-BC60-0DFAE2C89B18}" presName="iconSpace" presStyleCnt="0"/>
      <dgm:spPr/>
    </dgm:pt>
    <dgm:pt modelId="{1E39237B-88CE-4313-B310-64C088051BED}" type="pres">
      <dgm:prSet presAssocID="{92FE7F36-BB51-4899-BC60-0DFAE2C89B18}" presName="parTx" presStyleLbl="revTx" presStyleIdx="4" presStyleCnt="10">
        <dgm:presLayoutVars>
          <dgm:chMax val="0"/>
          <dgm:chPref val="0"/>
        </dgm:presLayoutVars>
      </dgm:prSet>
      <dgm:spPr/>
    </dgm:pt>
    <dgm:pt modelId="{24D3BB16-1020-4B40-A38D-CF4506277F5D}" type="pres">
      <dgm:prSet presAssocID="{92FE7F36-BB51-4899-BC60-0DFAE2C89B18}" presName="txSpace" presStyleCnt="0"/>
      <dgm:spPr/>
    </dgm:pt>
    <dgm:pt modelId="{2F0FC431-95F3-4335-8DC1-82B99ECBF888}" type="pres">
      <dgm:prSet presAssocID="{92FE7F36-BB51-4899-BC60-0DFAE2C89B18}" presName="desTx" presStyleLbl="revTx" presStyleIdx="5" presStyleCnt="10">
        <dgm:presLayoutVars/>
      </dgm:prSet>
      <dgm:spPr/>
    </dgm:pt>
    <dgm:pt modelId="{78368B59-9BAB-41CC-952C-3540AE1517A8}" type="pres">
      <dgm:prSet presAssocID="{2CF5636D-0BFD-47A5-A6B1-5913CA16B152}" presName="sibTrans" presStyleCnt="0"/>
      <dgm:spPr/>
    </dgm:pt>
    <dgm:pt modelId="{C0DBFF1B-09FA-4364-9030-15E36C560897}" type="pres">
      <dgm:prSet presAssocID="{86E28592-291E-4335-ABDA-DB8785613928}" presName="compNode" presStyleCnt="0"/>
      <dgm:spPr/>
    </dgm:pt>
    <dgm:pt modelId="{69B7DE02-83ED-40E0-BC06-68BEAFCFC786}" type="pres">
      <dgm:prSet presAssocID="{86E28592-291E-4335-ABDA-DB87856139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84A98902-5BD2-416F-9175-5AD1077CAB2B}" type="pres">
      <dgm:prSet presAssocID="{86E28592-291E-4335-ABDA-DB8785613928}" presName="iconSpace" presStyleCnt="0"/>
      <dgm:spPr/>
    </dgm:pt>
    <dgm:pt modelId="{DD03FA6C-E369-4B19-8352-83B1FD5F67A3}" type="pres">
      <dgm:prSet presAssocID="{86E28592-291E-4335-ABDA-DB8785613928}" presName="parTx" presStyleLbl="revTx" presStyleIdx="6" presStyleCnt="10">
        <dgm:presLayoutVars>
          <dgm:chMax val="0"/>
          <dgm:chPref val="0"/>
        </dgm:presLayoutVars>
      </dgm:prSet>
      <dgm:spPr/>
    </dgm:pt>
    <dgm:pt modelId="{C4E68A2A-2ADE-40F0-9322-D0C4E37C5179}" type="pres">
      <dgm:prSet presAssocID="{86E28592-291E-4335-ABDA-DB8785613928}" presName="txSpace" presStyleCnt="0"/>
      <dgm:spPr/>
    </dgm:pt>
    <dgm:pt modelId="{3D214FCF-9148-4FB9-93FB-2E769713C5C2}" type="pres">
      <dgm:prSet presAssocID="{86E28592-291E-4335-ABDA-DB8785613928}" presName="desTx" presStyleLbl="revTx" presStyleIdx="7" presStyleCnt="10">
        <dgm:presLayoutVars/>
      </dgm:prSet>
      <dgm:spPr/>
    </dgm:pt>
    <dgm:pt modelId="{53D7529B-FF80-4044-81BA-25DA1BEA1078}" type="pres">
      <dgm:prSet presAssocID="{7C57FDC1-2692-4122-B5F9-559415EC6E2F}" presName="sibTrans" presStyleCnt="0"/>
      <dgm:spPr/>
    </dgm:pt>
    <dgm:pt modelId="{92D01812-C19E-4D2D-96B7-C4337E023736}" type="pres">
      <dgm:prSet presAssocID="{685ABD10-A42A-4033-AC67-137966628775}" presName="compNode" presStyleCnt="0"/>
      <dgm:spPr/>
    </dgm:pt>
    <dgm:pt modelId="{6D7594B4-B627-41D8-97B9-425694A312C3}" type="pres">
      <dgm:prSet presAssocID="{685ABD10-A42A-4033-AC67-137966628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6ACB91-B861-4842-96F6-4912CAA8DAC1}" type="pres">
      <dgm:prSet presAssocID="{685ABD10-A42A-4033-AC67-137966628775}" presName="iconSpace" presStyleCnt="0"/>
      <dgm:spPr/>
    </dgm:pt>
    <dgm:pt modelId="{E49D2974-5D79-4A7B-B03F-39ECDFD63DBA}" type="pres">
      <dgm:prSet presAssocID="{685ABD10-A42A-4033-AC67-137966628775}" presName="parTx" presStyleLbl="revTx" presStyleIdx="8" presStyleCnt="10">
        <dgm:presLayoutVars>
          <dgm:chMax val="0"/>
          <dgm:chPref val="0"/>
        </dgm:presLayoutVars>
      </dgm:prSet>
      <dgm:spPr/>
    </dgm:pt>
    <dgm:pt modelId="{35CE8013-F808-4115-A920-4C0C818386FC}" type="pres">
      <dgm:prSet presAssocID="{685ABD10-A42A-4033-AC67-137966628775}" presName="txSpace" presStyleCnt="0"/>
      <dgm:spPr/>
    </dgm:pt>
    <dgm:pt modelId="{FB88D243-52FE-4970-8A8E-17DA541343C2}" type="pres">
      <dgm:prSet presAssocID="{685ABD10-A42A-4033-AC67-137966628775}" presName="desTx" presStyleLbl="revTx" presStyleIdx="9" presStyleCnt="10">
        <dgm:presLayoutVars/>
      </dgm:prSet>
      <dgm:spPr/>
    </dgm:pt>
  </dgm:ptLst>
  <dgm:cxnLst>
    <dgm:cxn modelId="{3EB8073E-45B2-43F9-840B-7E71F0E6B081}" type="presOf" srcId="{67818252-F78A-432C-A631-C37488779C60}" destId="{4806ABC3-2BFE-4E7B-9867-AE9D878DCFE0}" srcOrd="0" destOrd="0" presId="urn:microsoft.com/office/officeart/2018/5/layout/CenteredIconLabelDescriptionList"/>
    <dgm:cxn modelId="{A4192245-21F2-40B4-BA40-D7B16F6549C9}" srcId="{79D06074-E7EC-42D2-9A91-68792EDF38D1}" destId="{92FE7F36-BB51-4899-BC60-0DFAE2C89B18}" srcOrd="2" destOrd="0" parTransId="{EAD71169-BE85-4757-9748-AAE15EF4999E}" sibTransId="{2CF5636D-0BFD-47A5-A6B1-5913CA16B152}"/>
    <dgm:cxn modelId="{DFE0767D-3F45-4A85-BD85-9A8A8AD39B8B}" type="presOf" srcId="{685ABD10-A42A-4033-AC67-137966628775}" destId="{E49D2974-5D79-4A7B-B03F-39ECDFD63DBA}" srcOrd="0" destOrd="0" presId="urn:microsoft.com/office/officeart/2018/5/layout/CenteredIconLabelDescriptionList"/>
    <dgm:cxn modelId="{88178388-5EDA-437A-8346-FBC53BF23E30}" srcId="{79D06074-E7EC-42D2-9A91-68792EDF38D1}" destId="{685ABD10-A42A-4033-AC67-137966628775}" srcOrd="4" destOrd="0" parTransId="{19F60661-F7F9-465C-97C4-BCA90C74E515}" sibTransId="{442F9D8B-64CC-4DC6-9D93-3E7671C0CC10}"/>
    <dgm:cxn modelId="{B366A488-9837-4B5A-93AD-F90CEEDB7B9D}" srcId="{79D06074-E7EC-42D2-9A91-68792EDF38D1}" destId="{28FF5B3F-8A1C-444A-A350-34093C32CE47}" srcOrd="1" destOrd="0" parTransId="{3E345CFA-CCAD-4E7A-A1D1-9DF7185B369D}" sibTransId="{CD3FBD1E-A273-4653-AD0E-6D464A772E43}"/>
    <dgm:cxn modelId="{040231A5-707A-4785-90A8-296176107FDA}" type="presOf" srcId="{79D06074-E7EC-42D2-9A91-68792EDF38D1}" destId="{9F904FA9-F92B-4882-9A2D-2EB31CE10268}" srcOrd="0" destOrd="0" presId="urn:microsoft.com/office/officeart/2018/5/layout/CenteredIconLabelDescriptionList"/>
    <dgm:cxn modelId="{EE84E8BC-418B-4E3B-94A8-5B7CCBB04117}" srcId="{79D06074-E7EC-42D2-9A91-68792EDF38D1}" destId="{67818252-F78A-432C-A631-C37488779C60}" srcOrd="0" destOrd="0" parTransId="{366809FA-C27D-4CE7-980B-8D617950E613}" sibTransId="{1B9017D9-CF88-4A09-890F-5814F54CBDE0}"/>
    <dgm:cxn modelId="{9AEE3AC2-7C85-4803-8527-B4F9A7F34EB6}" type="presOf" srcId="{86E28592-291E-4335-ABDA-DB8785613928}" destId="{DD03FA6C-E369-4B19-8352-83B1FD5F67A3}" srcOrd="0" destOrd="0" presId="urn:microsoft.com/office/officeart/2018/5/layout/CenteredIconLabelDescriptionList"/>
    <dgm:cxn modelId="{7230FED1-47F5-4919-9E51-D8580FF9D5A8}" type="presOf" srcId="{28FF5B3F-8A1C-444A-A350-34093C32CE47}" destId="{DF811488-47D2-47ED-A61D-D1DF93BCE86B}" srcOrd="0" destOrd="0" presId="urn:microsoft.com/office/officeart/2018/5/layout/CenteredIconLabelDescriptionList"/>
    <dgm:cxn modelId="{0B4DB8D5-0AC8-482E-9167-C6002638F10D}" type="presOf" srcId="{92FE7F36-BB51-4899-BC60-0DFAE2C89B18}" destId="{1E39237B-88CE-4313-B310-64C088051BED}" srcOrd="0" destOrd="0" presId="urn:microsoft.com/office/officeart/2018/5/layout/CenteredIconLabelDescriptionList"/>
    <dgm:cxn modelId="{B5109DEC-D028-4987-983A-5C5DC8FEE155}" srcId="{79D06074-E7EC-42D2-9A91-68792EDF38D1}" destId="{86E28592-291E-4335-ABDA-DB8785613928}" srcOrd="3" destOrd="0" parTransId="{AEDED379-7845-48FC-A5FC-70670F031148}" sibTransId="{7C57FDC1-2692-4122-B5F9-559415EC6E2F}"/>
    <dgm:cxn modelId="{8573E213-A0FE-4224-B0FB-60B95C47F7C1}" type="presParOf" srcId="{9F904FA9-F92B-4882-9A2D-2EB31CE10268}" destId="{CC8A8A5D-CEA3-49E8-B9D1-B0E2E6830CA8}" srcOrd="0" destOrd="0" presId="urn:microsoft.com/office/officeart/2018/5/layout/CenteredIconLabelDescriptionList"/>
    <dgm:cxn modelId="{51896675-E4A2-46E1-AD8A-7555157D5799}" type="presParOf" srcId="{CC8A8A5D-CEA3-49E8-B9D1-B0E2E6830CA8}" destId="{B8F23904-B372-41A0-A73F-55517AC555BA}" srcOrd="0" destOrd="0" presId="urn:microsoft.com/office/officeart/2018/5/layout/CenteredIconLabelDescriptionList"/>
    <dgm:cxn modelId="{B8141809-DDE0-4E9F-8F6D-1A40DA434D76}" type="presParOf" srcId="{CC8A8A5D-CEA3-49E8-B9D1-B0E2E6830CA8}" destId="{C64FBF12-1B24-4250-90C6-F282A44D55AF}" srcOrd="1" destOrd="0" presId="urn:microsoft.com/office/officeart/2018/5/layout/CenteredIconLabelDescriptionList"/>
    <dgm:cxn modelId="{49B52E56-9A66-4F19-BAFD-6441B4A89BB3}" type="presParOf" srcId="{CC8A8A5D-CEA3-49E8-B9D1-B0E2E6830CA8}" destId="{4806ABC3-2BFE-4E7B-9867-AE9D878DCFE0}" srcOrd="2" destOrd="0" presId="urn:microsoft.com/office/officeart/2018/5/layout/CenteredIconLabelDescriptionList"/>
    <dgm:cxn modelId="{42B446CE-B98B-4580-B633-F37B8A3FEC80}" type="presParOf" srcId="{CC8A8A5D-CEA3-49E8-B9D1-B0E2E6830CA8}" destId="{69D3A693-AD43-489C-9FD3-804F0EF6C2F2}" srcOrd="3" destOrd="0" presId="urn:microsoft.com/office/officeart/2018/5/layout/CenteredIconLabelDescriptionList"/>
    <dgm:cxn modelId="{6FA82DF9-6C6C-47A4-9641-020FC13A9557}" type="presParOf" srcId="{CC8A8A5D-CEA3-49E8-B9D1-B0E2E6830CA8}" destId="{F3601C78-A754-4262-8EA6-43379B4AB6C3}" srcOrd="4" destOrd="0" presId="urn:microsoft.com/office/officeart/2018/5/layout/CenteredIconLabelDescriptionList"/>
    <dgm:cxn modelId="{F8399C30-D61B-4532-8FEA-B442971B508E}" type="presParOf" srcId="{9F904FA9-F92B-4882-9A2D-2EB31CE10268}" destId="{DDD8FEFC-33BC-4A02-84D5-7413624F521E}" srcOrd="1" destOrd="0" presId="urn:microsoft.com/office/officeart/2018/5/layout/CenteredIconLabelDescriptionList"/>
    <dgm:cxn modelId="{04C55DCD-D97F-48FE-B0B1-83F0F613B456}" type="presParOf" srcId="{9F904FA9-F92B-4882-9A2D-2EB31CE10268}" destId="{5DE8CD55-15E4-43E5-B9B9-693694CD08CD}" srcOrd="2" destOrd="0" presId="urn:microsoft.com/office/officeart/2018/5/layout/CenteredIconLabelDescriptionList"/>
    <dgm:cxn modelId="{67DC47E2-D0AB-4E68-802F-DC14230BA28D}" type="presParOf" srcId="{5DE8CD55-15E4-43E5-B9B9-693694CD08CD}" destId="{934B3D40-7A3E-4C2D-A99A-DDA54DF24F3F}" srcOrd="0" destOrd="0" presId="urn:microsoft.com/office/officeart/2018/5/layout/CenteredIconLabelDescriptionList"/>
    <dgm:cxn modelId="{5B8BF6FA-3954-4491-83F6-829C885C4FBE}" type="presParOf" srcId="{5DE8CD55-15E4-43E5-B9B9-693694CD08CD}" destId="{0C9B04CA-2E27-417C-9708-96ABC2D3C126}" srcOrd="1" destOrd="0" presId="urn:microsoft.com/office/officeart/2018/5/layout/CenteredIconLabelDescriptionList"/>
    <dgm:cxn modelId="{9F4D6252-8D9F-4C3D-A26D-47986623CCCA}" type="presParOf" srcId="{5DE8CD55-15E4-43E5-B9B9-693694CD08CD}" destId="{DF811488-47D2-47ED-A61D-D1DF93BCE86B}" srcOrd="2" destOrd="0" presId="urn:microsoft.com/office/officeart/2018/5/layout/CenteredIconLabelDescriptionList"/>
    <dgm:cxn modelId="{C2526703-940A-4F3E-AF5D-C08BCF82F3D1}" type="presParOf" srcId="{5DE8CD55-15E4-43E5-B9B9-693694CD08CD}" destId="{B442529F-B11A-4BD2-9887-E78F81E6DD33}" srcOrd="3" destOrd="0" presId="urn:microsoft.com/office/officeart/2018/5/layout/CenteredIconLabelDescriptionList"/>
    <dgm:cxn modelId="{FCB26861-A072-43FA-9ED9-823EE5B2A9A1}" type="presParOf" srcId="{5DE8CD55-15E4-43E5-B9B9-693694CD08CD}" destId="{203633DD-FD7B-4C76-8BA6-8CEA49D507AA}" srcOrd="4" destOrd="0" presId="urn:microsoft.com/office/officeart/2018/5/layout/CenteredIconLabelDescriptionList"/>
    <dgm:cxn modelId="{1D6CA426-4071-42C9-8ED0-664221C7D2E9}" type="presParOf" srcId="{9F904FA9-F92B-4882-9A2D-2EB31CE10268}" destId="{E660F314-53FF-4BD7-9426-6641C99DC351}" srcOrd="3" destOrd="0" presId="urn:microsoft.com/office/officeart/2018/5/layout/CenteredIconLabelDescriptionList"/>
    <dgm:cxn modelId="{11345DBC-AA9E-4E37-98BD-A2D7111FCE9E}" type="presParOf" srcId="{9F904FA9-F92B-4882-9A2D-2EB31CE10268}" destId="{822C0741-9619-4300-AA1A-A910A0FE5D79}" srcOrd="4" destOrd="0" presId="urn:microsoft.com/office/officeart/2018/5/layout/CenteredIconLabelDescriptionList"/>
    <dgm:cxn modelId="{9AD7A05E-0A66-4EF7-B45D-19A0993ED3BC}" type="presParOf" srcId="{822C0741-9619-4300-AA1A-A910A0FE5D79}" destId="{B6F02C90-CF63-4033-8840-5E0138A830E1}" srcOrd="0" destOrd="0" presId="urn:microsoft.com/office/officeart/2018/5/layout/CenteredIconLabelDescriptionList"/>
    <dgm:cxn modelId="{22CCFCE2-74E0-4D06-8DF0-7D193EEFF205}" type="presParOf" srcId="{822C0741-9619-4300-AA1A-A910A0FE5D79}" destId="{5685658E-A693-41BF-8041-F535AE7B8608}" srcOrd="1" destOrd="0" presId="urn:microsoft.com/office/officeart/2018/5/layout/CenteredIconLabelDescriptionList"/>
    <dgm:cxn modelId="{85E6EBAF-D6B2-4817-A2A9-DE39DEE5D620}" type="presParOf" srcId="{822C0741-9619-4300-AA1A-A910A0FE5D79}" destId="{1E39237B-88CE-4313-B310-64C088051BED}" srcOrd="2" destOrd="0" presId="urn:microsoft.com/office/officeart/2018/5/layout/CenteredIconLabelDescriptionList"/>
    <dgm:cxn modelId="{915575C9-6613-49DD-90B9-56F331B8C26E}" type="presParOf" srcId="{822C0741-9619-4300-AA1A-A910A0FE5D79}" destId="{24D3BB16-1020-4B40-A38D-CF4506277F5D}" srcOrd="3" destOrd="0" presId="urn:microsoft.com/office/officeart/2018/5/layout/CenteredIconLabelDescriptionList"/>
    <dgm:cxn modelId="{E342565C-563C-4DB3-9E05-B33A008F82D9}" type="presParOf" srcId="{822C0741-9619-4300-AA1A-A910A0FE5D79}" destId="{2F0FC431-95F3-4335-8DC1-82B99ECBF888}" srcOrd="4" destOrd="0" presId="urn:microsoft.com/office/officeart/2018/5/layout/CenteredIconLabelDescriptionList"/>
    <dgm:cxn modelId="{1781336F-2E91-4124-88CC-5C7027F8ECFD}" type="presParOf" srcId="{9F904FA9-F92B-4882-9A2D-2EB31CE10268}" destId="{78368B59-9BAB-41CC-952C-3540AE1517A8}" srcOrd="5" destOrd="0" presId="urn:microsoft.com/office/officeart/2018/5/layout/CenteredIconLabelDescriptionList"/>
    <dgm:cxn modelId="{88EBA11F-971F-4A37-87C0-4615D47C7399}" type="presParOf" srcId="{9F904FA9-F92B-4882-9A2D-2EB31CE10268}" destId="{C0DBFF1B-09FA-4364-9030-15E36C560897}" srcOrd="6" destOrd="0" presId="urn:microsoft.com/office/officeart/2018/5/layout/CenteredIconLabelDescriptionList"/>
    <dgm:cxn modelId="{30DE7618-688B-4381-93D8-F0F6E180CDFF}" type="presParOf" srcId="{C0DBFF1B-09FA-4364-9030-15E36C560897}" destId="{69B7DE02-83ED-40E0-BC06-68BEAFCFC786}" srcOrd="0" destOrd="0" presId="urn:microsoft.com/office/officeart/2018/5/layout/CenteredIconLabelDescriptionList"/>
    <dgm:cxn modelId="{EA474574-C829-45FD-B0F4-10F624717610}" type="presParOf" srcId="{C0DBFF1B-09FA-4364-9030-15E36C560897}" destId="{84A98902-5BD2-416F-9175-5AD1077CAB2B}" srcOrd="1" destOrd="0" presId="urn:microsoft.com/office/officeart/2018/5/layout/CenteredIconLabelDescriptionList"/>
    <dgm:cxn modelId="{AF4D813F-04AC-4440-88F9-209D934F58FA}" type="presParOf" srcId="{C0DBFF1B-09FA-4364-9030-15E36C560897}" destId="{DD03FA6C-E369-4B19-8352-83B1FD5F67A3}" srcOrd="2" destOrd="0" presId="urn:microsoft.com/office/officeart/2018/5/layout/CenteredIconLabelDescriptionList"/>
    <dgm:cxn modelId="{5CB5F3AB-AA4D-4E99-BAF3-31A107D60C7C}" type="presParOf" srcId="{C0DBFF1B-09FA-4364-9030-15E36C560897}" destId="{C4E68A2A-2ADE-40F0-9322-D0C4E37C5179}" srcOrd="3" destOrd="0" presId="urn:microsoft.com/office/officeart/2018/5/layout/CenteredIconLabelDescriptionList"/>
    <dgm:cxn modelId="{E031056C-F375-4657-A148-0F5A5AB106A6}" type="presParOf" srcId="{C0DBFF1B-09FA-4364-9030-15E36C560897}" destId="{3D214FCF-9148-4FB9-93FB-2E769713C5C2}" srcOrd="4" destOrd="0" presId="urn:microsoft.com/office/officeart/2018/5/layout/CenteredIconLabelDescriptionList"/>
    <dgm:cxn modelId="{BFB74BC9-3549-4A09-BD75-2A27FD050C31}" type="presParOf" srcId="{9F904FA9-F92B-4882-9A2D-2EB31CE10268}" destId="{53D7529B-FF80-4044-81BA-25DA1BEA1078}" srcOrd="7" destOrd="0" presId="urn:microsoft.com/office/officeart/2018/5/layout/CenteredIconLabelDescriptionList"/>
    <dgm:cxn modelId="{C9BFA269-DC48-4363-91C8-BDFF399B210D}" type="presParOf" srcId="{9F904FA9-F92B-4882-9A2D-2EB31CE10268}" destId="{92D01812-C19E-4D2D-96B7-C4337E023736}" srcOrd="8" destOrd="0" presId="urn:microsoft.com/office/officeart/2018/5/layout/CenteredIconLabelDescriptionList"/>
    <dgm:cxn modelId="{1DCAB0A5-F5E5-449E-B2BD-3FD41299BACB}" type="presParOf" srcId="{92D01812-C19E-4D2D-96B7-C4337E023736}" destId="{6D7594B4-B627-41D8-97B9-425694A312C3}" srcOrd="0" destOrd="0" presId="urn:microsoft.com/office/officeart/2018/5/layout/CenteredIconLabelDescriptionList"/>
    <dgm:cxn modelId="{BA841897-4A01-4C61-9674-44B645EA18E0}" type="presParOf" srcId="{92D01812-C19E-4D2D-96B7-C4337E023736}" destId="{F66ACB91-B861-4842-96F6-4912CAA8DAC1}" srcOrd="1" destOrd="0" presId="urn:microsoft.com/office/officeart/2018/5/layout/CenteredIconLabelDescriptionList"/>
    <dgm:cxn modelId="{4BAA2016-00D8-47FF-BE83-85C3B0CA5CAE}" type="presParOf" srcId="{92D01812-C19E-4D2D-96B7-C4337E023736}" destId="{E49D2974-5D79-4A7B-B03F-39ECDFD63DBA}" srcOrd="2" destOrd="0" presId="urn:microsoft.com/office/officeart/2018/5/layout/CenteredIconLabelDescriptionList"/>
    <dgm:cxn modelId="{4334C764-9E23-4D5B-99E5-37CAF7AEF224}" type="presParOf" srcId="{92D01812-C19E-4D2D-96B7-C4337E023736}" destId="{35CE8013-F808-4115-A920-4C0C818386FC}" srcOrd="3" destOrd="0" presId="urn:microsoft.com/office/officeart/2018/5/layout/CenteredIconLabelDescriptionList"/>
    <dgm:cxn modelId="{69E67AF9-2063-496A-9F48-F24FB0EE376E}" type="presParOf" srcId="{92D01812-C19E-4D2D-96B7-C4337E023736}" destId="{FB88D243-52FE-4970-8A8E-17DA541343C2}" srcOrd="4" destOrd="0" presId="urn:microsoft.com/office/officeart/2018/5/layout/CenteredIconLabelDescription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632473" y="281324"/>
          <a:ext cx="669704" cy="66970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10604" y="1013733"/>
          <a:ext cx="1913442" cy="439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A Brief History of Astronaut Photography</a:t>
          </a:r>
        </a:p>
      </dsp:txBody>
      <dsp:txXfrm>
        <a:off x="10604" y="1013733"/>
        <a:ext cx="1913442" cy="439493"/>
      </dsp:txXfrm>
    </dsp:sp>
    <dsp:sp modelId="{F3601C78-A754-4262-8EA6-43379B4AB6C3}">
      <dsp:nvSpPr>
        <dsp:cNvPr id="0" name=""/>
        <dsp:cNvSpPr/>
      </dsp:nvSpPr>
      <dsp:spPr>
        <a:xfrm>
          <a:off x="10604" y="1482391"/>
          <a:ext cx="1913442" cy="257164"/>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2880767" y="281324"/>
          <a:ext cx="669704" cy="6697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2258899" y="1013733"/>
          <a:ext cx="1913442" cy="439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Barriers to Geolocation</a:t>
          </a:r>
        </a:p>
      </dsp:txBody>
      <dsp:txXfrm>
        <a:off x="2258899" y="1013733"/>
        <a:ext cx="1913442" cy="439493"/>
      </dsp:txXfrm>
    </dsp:sp>
    <dsp:sp modelId="{203633DD-FD7B-4C76-8BA6-8CEA49D507AA}">
      <dsp:nvSpPr>
        <dsp:cNvPr id="0" name=""/>
        <dsp:cNvSpPr/>
      </dsp:nvSpPr>
      <dsp:spPr>
        <a:xfrm>
          <a:off x="2258899" y="1482391"/>
          <a:ext cx="1913442" cy="257164"/>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5129062" y="281324"/>
          <a:ext cx="669704" cy="6697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4507193" y="1013733"/>
          <a:ext cx="1913442" cy="439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The Find My Astronaut Photo Framework</a:t>
          </a:r>
        </a:p>
      </dsp:txBody>
      <dsp:txXfrm>
        <a:off x="4507193" y="1013733"/>
        <a:ext cx="1913442" cy="439493"/>
      </dsp:txXfrm>
    </dsp:sp>
    <dsp:sp modelId="{2F0FC431-95F3-4335-8DC1-82B99ECBF888}">
      <dsp:nvSpPr>
        <dsp:cNvPr id="0" name=""/>
        <dsp:cNvSpPr/>
      </dsp:nvSpPr>
      <dsp:spPr>
        <a:xfrm>
          <a:off x="4507193" y="1482391"/>
          <a:ext cx="1913442" cy="257164"/>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7377356" y="281324"/>
          <a:ext cx="669704" cy="6697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6755487" y="1013733"/>
          <a:ext cx="1913442" cy="439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Finding a Discriminative Matcher</a:t>
          </a:r>
        </a:p>
      </dsp:txBody>
      <dsp:txXfrm>
        <a:off x="6755487" y="1013733"/>
        <a:ext cx="1913442" cy="439493"/>
      </dsp:txXfrm>
    </dsp:sp>
    <dsp:sp modelId="{3D214FCF-9148-4FB9-93FB-2E769713C5C2}">
      <dsp:nvSpPr>
        <dsp:cNvPr id="0" name=""/>
        <dsp:cNvSpPr/>
      </dsp:nvSpPr>
      <dsp:spPr>
        <a:xfrm>
          <a:off x="6755487" y="1482391"/>
          <a:ext cx="1913442" cy="25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The AIMS Dataset</a:t>
          </a:r>
        </a:p>
      </dsp:txBody>
      <dsp:txXfrm>
        <a:off x="6755487" y="1482391"/>
        <a:ext cx="1913442" cy="257164"/>
      </dsp:txXfrm>
    </dsp:sp>
    <dsp:sp modelId="{6D7594B4-B627-41D8-97B9-425694A312C3}">
      <dsp:nvSpPr>
        <dsp:cNvPr id="0" name=""/>
        <dsp:cNvSpPr/>
      </dsp:nvSpPr>
      <dsp:spPr>
        <a:xfrm>
          <a:off x="9625651" y="281324"/>
          <a:ext cx="669704" cy="6697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9003782" y="1013733"/>
          <a:ext cx="1913442" cy="439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Results</a:t>
          </a:r>
        </a:p>
      </dsp:txBody>
      <dsp:txXfrm>
        <a:off x="9003782" y="1013733"/>
        <a:ext cx="1913442" cy="439493"/>
      </dsp:txXfrm>
    </dsp:sp>
    <dsp:sp modelId="{FB88D243-52FE-4970-8A8E-17DA541343C2}">
      <dsp:nvSpPr>
        <dsp:cNvPr id="0" name=""/>
        <dsp:cNvSpPr/>
      </dsp:nvSpPr>
      <dsp:spPr>
        <a:xfrm>
          <a:off x="9003782" y="1482391"/>
          <a:ext cx="1913442" cy="25716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3904-B372-41A0-A73F-55517AC555BA}">
      <dsp:nvSpPr>
        <dsp:cNvPr id="0" name=""/>
        <dsp:cNvSpPr/>
      </dsp:nvSpPr>
      <dsp:spPr>
        <a:xfrm>
          <a:off x="343847" y="122"/>
          <a:ext cx="366198" cy="3661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6ABC3-2BFE-4E7B-9867-AE9D878DCFE0}">
      <dsp:nvSpPr>
        <dsp:cNvPr id="0" name=""/>
        <dsp:cNvSpPr/>
      </dsp:nvSpPr>
      <dsp:spPr>
        <a:xfrm>
          <a:off x="3806"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A Brief History of Astronaut Photography</a:t>
          </a:r>
        </a:p>
      </dsp:txBody>
      <dsp:txXfrm>
        <a:off x="3806" y="402652"/>
        <a:ext cx="1046281" cy="250126"/>
      </dsp:txXfrm>
    </dsp:sp>
    <dsp:sp modelId="{F3601C78-A754-4262-8EA6-43379B4AB6C3}">
      <dsp:nvSpPr>
        <dsp:cNvPr id="0" name=""/>
        <dsp:cNvSpPr/>
      </dsp:nvSpPr>
      <dsp:spPr>
        <a:xfrm>
          <a:off x="3806"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934B3D40-7A3E-4C2D-A99A-DDA54DF24F3F}">
      <dsp:nvSpPr>
        <dsp:cNvPr id="0" name=""/>
        <dsp:cNvSpPr/>
      </dsp:nvSpPr>
      <dsp:spPr>
        <a:xfrm>
          <a:off x="1573228" y="122"/>
          <a:ext cx="366198" cy="3661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11488-47D2-47ED-A61D-D1DF93BCE86B}">
      <dsp:nvSpPr>
        <dsp:cNvPr id="0" name=""/>
        <dsp:cNvSpPr/>
      </dsp:nvSpPr>
      <dsp:spPr>
        <a:xfrm>
          <a:off x="1233187"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Barriers to Geolocation</a:t>
          </a:r>
        </a:p>
      </dsp:txBody>
      <dsp:txXfrm>
        <a:off x="1233187" y="402652"/>
        <a:ext cx="1046281" cy="250126"/>
      </dsp:txXfrm>
    </dsp:sp>
    <dsp:sp modelId="{203633DD-FD7B-4C76-8BA6-8CEA49D507AA}">
      <dsp:nvSpPr>
        <dsp:cNvPr id="0" name=""/>
        <dsp:cNvSpPr/>
      </dsp:nvSpPr>
      <dsp:spPr>
        <a:xfrm>
          <a:off x="1233187"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B6F02C90-CF63-4033-8840-5E0138A830E1}">
      <dsp:nvSpPr>
        <dsp:cNvPr id="0" name=""/>
        <dsp:cNvSpPr/>
      </dsp:nvSpPr>
      <dsp:spPr>
        <a:xfrm>
          <a:off x="2802610" y="122"/>
          <a:ext cx="366198" cy="3661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9237B-88CE-4313-B310-64C088051BED}">
      <dsp:nvSpPr>
        <dsp:cNvPr id="0" name=""/>
        <dsp:cNvSpPr/>
      </dsp:nvSpPr>
      <dsp:spPr>
        <a:xfrm>
          <a:off x="2462568"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tx1"/>
              </a:solidFill>
            </a:rPr>
            <a:t>The Find My Astronaut Photo Framework</a:t>
          </a:r>
        </a:p>
      </dsp:txBody>
      <dsp:txXfrm>
        <a:off x="2462568" y="402652"/>
        <a:ext cx="1046281" cy="250126"/>
      </dsp:txXfrm>
    </dsp:sp>
    <dsp:sp modelId="{2F0FC431-95F3-4335-8DC1-82B99ECBF888}">
      <dsp:nvSpPr>
        <dsp:cNvPr id="0" name=""/>
        <dsp:cNvSpPr/>
      </dsp:nvSpPr>
      <dsp:spPr>
        <a:xfrm>
          <a:off x="2462568"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9B7DE02-83ED-40E0-BC06-68BEAFCFC786}">
      <dsp:nvSpPr>
        <dsp:cNvPr id="0" name=""/>
        <dsp:cNvSpPr/>
      </dsp:nvSpPr>
      <dsp:spPr>
        <a:xfrm>
          <a:off x="4031991" y="122"/>
          <a:ext cx="366198" cy="3661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3FA6C-E369-4B19-8352-83B1FD5F67A3}">
      <dsp:nvSpPr>
        <dsp:cNvPr id="0" name=""/>
        <dsp:cNvSpPr/>
      </dsp:nvSpPr>
      <dsp:spPr>
        <a:xfrm>
          <a:off x="3691949"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Finding a Discriminative Matcher</a:t>
          </a:r>
        </a:p>
      </dsp:txBody>
      <dsp:txXfrm>
        <a:off x="3691949" y="402652"/>
        <a:ext cx="1046281" cy="250126"/>
      </dsp:txXfrm>
    </dsp:sp>
    <dsp:sp modelId="{3D214FCF-9148-4FB9-93FB-2E769713C5C2}">
      <dsp:nvSpPr>
        <dsp:cNvPr id="0" name=""/>
        <dsp:cNvSpPr/>
      </dsp:nvSpPr>
      <dsp:spPr>
        <a:xfrm>
          <a:off x="3691949"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 modelId="{6D7594B4-B627-41D8-97B9-425694A312C3}">
      <dsp:nvSpPr>
        <dsp:cNvPr id="0" name=""/>
        <dsp:cNvSpPr/>
      </dsp:nvSpPr>
      <dsp:spPr>
        <a:xfrm>
          <a:off x="5261372" y="122"/>
          <a:ext cx="366198" cy="3661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2974-5D79-4A7B-B03F-39ECDFD63DBA}">
      <dsp:nvSpPr>
        <dsp:cNvPr id="0" name=""/>
        <dsp:cNvSpPr/>
      </dsp:nvSpPr>
      <dsp:spPr>
        <a:xfrm>
          <a:off x="4921331" y="402652"/>
          <a:ext cx="1046281" cy="25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355600">
            <a:lnSpc>
              <a:spcPct val="100000"/>
            </a:lnSpc>
            <a:spcBef>
              <a:spcPct val="0"/>
            </a:spcBef>
            <a:spcAft>
              <a:spcPct val="35000"/>
            </a:spcAft>
            <a:buNone/>
            <a:defRPr b="1"/>
          </a:pPr>
          <a:r>
            <a:rPr lang="en-US" sz="800" kern="1200" dirty="0">
              <a:solidFill>
                <a:schemeClr val="bg1"/>
              </a:solidFill>
            </a:rPr>
            <a:t>Results</a:t>
          </a:r>
        </a:p>
      </dsp:txBody>
      <dsp:txXfrm>
        <a:off x="4921331" y="402652"/>
        <a:ext cx="1046281" cy="250126"/>
      </dsp:txXfrm>
    </dsp:sp>
    <dsp:sp modelId="{FB88D243-52FE-4970-8A8E-17DA541343C2}">
      <dsp:nvSpPr>
        <dsp:cNvPr id="0" name=""/>
        <dsp:cNvSpPr/>
      </dsp:nvSpPr>
      <dsp:spPr>
        <a:xfrm>
          <a:off x="4921331" y="669677"/>
          <a:ext cx="1046281" cy="1751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465FE-A5E4-4E62-8A29-B4C49ADCDD9D}"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23D36-DD1E-4BF7-A3B5-9280EA5D2D39}" type="slidenum">
              <a:rPr lang="en-US" smtClean="0"/>
              <a:t>‹#›</a:t>
            </a:fld>
            <a:endParaRPr lang="en-US"/>
          </a:p>
        </p:txBody>
      </p:sp>
    </p:spTree>
    <p:extLst>
      <p:ext uri="{BB962C8B-B14F-4D97-AF65-F5344CB8AC3E}">
        <p14:creationId xmlns:p14="http://schemas.microsoft.com/office/powerpoint/2010/main" val="333280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take a brief walkthrough of the history of astronaut photography. Astronaut photography is as old as human spaceflight itself, and our database is a longitudinal record of the earth over the last half century plus. Today, astronaut photography is managed as the Crew Earth Observation facility by my team, the Earth Science and Remote Sensing Unit. We help orient crew members to find locations to take photos of, and manage and disseminate those photos once they are taken. </a:t>
            </a:r>
          </a:p>
          <a:p>
            <a:endParaRPr lang="en-US" dirty="0"/>
          </a:p>
          <a:p>
            <a:r>
              <a:rPr lang="en-US" dirty="0"/>
              <a:t>And who do we share these photos with? Earth and climate scientists, disaster response organizations, and the public. All have great use for this special imagery. </a:t>
            </a:r>
          </a:p>
          <a:p>
            <a:endParaRPr lang="en-US" dirty="0"/>
          </a:p>
          <a:p>
            <a:r>
              <a:rPr lang="en-US" dirty="0"/>
              <a:t>Internally, we divide the photographs into two categories: cataloged imagery, which has been viewed by a human and has had its location verified, and </a:t>
            </a:r>
            <a:r>
              <a:rPr lang="en-US" dirty="0" err="1"/>
              <a:t>uncataloged</a:t>
            </a:r>
            <a:r>
              <a:rPr lang="en-US" dirty="0"/>
              <a:t> imagery, which doesn’t have this location information. </a:t>
            </a:r>
          </a:p>
          <a:p>
            <a:endParaRPr lang="en-US" dirty="0"/>
          </a:p>
          <a:p>
            <a:r>
              <a:rPr lang="en-US" dirty="0"/>
              <a:t>Astronaut photography is just one of many remote sensing instruments on the ISS, but it has some unique properties. </a:t>
            </a:r>
          </a:p>
        </p:txBody>
      </p:sp>
      <p:sp>
        <p:nvSpPr>
          <p:cNvPr id="4" name="Slide Number Placeholder 3"/>
          <p:cNvSpPr>
            <a:spLocks noGrp="1"/>
          </p:cNvSpPr>
          <p:nvPr>
            <p:ph type="sldNum" sz="quarter" idx="5"/>
          </p:nvPr>
        </p:nvSpPr>
        <p:spPr/>
        <p:txBody>
          <a:bodyPr/>
          <a:lstStyle/>
          <a:p>
            <a:fld id="{CBEF513D-E3A5-4E1A-ABE2-9DDEBDABB370}" type="slidenum">
              <a:rPr lang="en-US" smtClean="0"/>
              <a:t>3</a:t>
            </a:fld>
            <a:endParaRPr lang="en-US"/>
          </a:p>
        </p:txBody>
      </p:sp>
    </p:spTree>
    <p:extLst>
      <p:ext uri="{BB962C8B-B14F-4D97-AF65-F5344CB8AC3E}">
        <p14:creationId xmlns:p14="http://schemas.microsoft.com/office/powerpoint/2010/main" val="43153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take a brief walkthrough of the history of astronaut photography. Astronaut photography is as old as human spaceflight itself, and our database is a longitudinal record of the earth over the last half century plus. Today, astronaut photography is managed as the Crew Earth Observation facility by my team, the Earth Science and Remote Sensing Unit. We help orient crew members to find locations to take photos of, and manage and disseminate those photos once they are taken. </a:t>
            </a:r>
          </a:p>
          <a:p>
            <a:endParaRPr lang="en-US" dirty="0"/>
          </a:p>
          <a:p>
            <a:r>
              <a:rPr lang="en-US" dirty="0"/>
              <a:t>And who do we share these photos with? Earth and climate scientists, disaster response organizations, and the public. All have great use for this special imagery. </a:t>
            </a:r>
          </a:p>
          <a:p>
            <a:endParaRPr lang="en-US" dirty="0"/>
          </a:p>
          <a:p>
            <a:r>
              <a:rPr lang="en-US" dirty="0"/>
              <a:t>Internally, we divide the photographs into two categories: cataloged imagery, which has been viewed by a human and has had its location verified, and </a:t>
            </a:r>
            <a:r>
              <a:rPr lang="en-US" dirty="0" err="1"/>
              <a:t>uncataloged</a:t>
            </a:r>
            <a:r>
              <a:rPr lang="en-US" dirty="0"/>
              <a:t> imagery, which doesn’t have this location information. </a:t>
            </a:r>
          </a:p>
          <a:p>
            <a:endParaRPr lang="en-US" dirty="0"/>
          </a:p>
          <a:p>
            <a:r>
              <a:rPr lang="en-US" dirty="0"/>
              <a:t>Astronaut photography is just one of many remote sensing instruments on the ISS, but it has some unique properties. </a:t>
            </a:r>
          </a:p>
        </p:txBody>
      </p:sp>
      <p:sp>
        <p:nvSpPr>
          <p:cNvPr id="4" name="Slide Number Placeholder 3"/>
          <p:cNvSpPr>
            <a:spLocks noGrp="1"/>
          </p:cNvSpPr>
          <p:nvPr>
            <p:ph type="sldNum" sz="quarter" idx="5"/>
          </p:nvPr>
        </p:nvSpPr>
        <p:spPr/>
        <p:txBody>
          <a:bodyPr/>
          <a:lstStyle/>
          <a:p>
            <a:fld id="{CBEF513D-E3A5-4E1A-ABE2-9DDEBDABB370}" type="slidenum">
              <a:rPr lang="en-US" smtClean="0"/>
              <a:t>4</a:t>
            </a:fld>
            <a:endParaRPr lang="en-US"/>
          </a:p>
        </p:txBody>
      </p:sp>
    </p:spTree>
    <p:extLst>
      <p:ext uri="{BB962C8B-B14F-4D97-AF65-F5344CB8AC3E}">
        <p14:creationId xmlns:p14="http://schemas.microsoft.com/office/powerpoint/2010/main" val="97473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take a brief walkthrough of the history of astronaut photography. Astronaut photography is as old as human spaceflight itself, and our database is a longitudinal record of the earth over the last half century plus. Today, astronaut photography is managed as the Crew Earth Observation facility by my team, the Earth Science and Remote Sensing Unit. We help orient crew members to find locations to take photos of, and manage and disseminate those photos once they are taken. </a:t>
            </a:r>
          </a:p>
          <a:p>
            <a:endParaRPr lang="en-US" dirty="0"/>
          </a:p>
          <a:p>
            <a:r>
              <a:rPr lang="en-US" dirty="0"/>
              <a:t>And who do we share these photos with? Earth and climate scientists, disaster response organizations, and the public. All have great use for this special imagery. </a:t>
            </a:r>
          </a:p>
          <a:p>
            <a:endParaRPr lang="en-US" dirty="0"/>
          </a:p>
          <a:p>
            <a:r>
              <a:rPr lang="en-US" dirty="0"/>
              <a:t>Internally, we divide the photographs into two categories: cataloged imagery, which has been viewed by a human and has had its location verified, and </a:t>
            </a:r>
            <a:r>
              <a:rPr lang="en-US" dirty="0" err="1"/>
              <a:t>uncataloged</a:t>
            </a:r>
            <a:r>
              <a:rPr lang="en-US" dirty="0"/>
              <a:t> imagery, which doesn’t have this location information. </a:t>
            </a:r>
          </a:p>
          <a:p>
            <a:endParaRPr lang="en-US" dirty="0"/>
          </a:p>
          <a:p>
            <a:r>
              <a:rPr lang="en-US" dirty="0"/>
              <a:t>Astronaut photography is just one of many remote sensing instruments on the ISS, but it has some unique properties. </a:t>
            </a:r>
          </a:p>
        </p:txBody>
      </p:sp>
      <p:sp>
        <p:nvSpPr>
          <p:cNvPr id="4" name="Slide Number Placeholder 3"/>
          <p:cNvSpPr>
            <a:spLocks noGrp="1"/>
          </p:cNvSpPr>
          <p:nvPr>
            <p:ph type="sldNum" sz="quarter" idx="5"/>
          </p:nvPr>
        </p:nvSpPr>
        <p:spPr/>
        <p:txBody>
          <a:bodyPr/>
          <a:lstStyle/>
          <a:p>
            <a:fld id="{CBEF513D-E3A5-4E1A-ABE2-9DDEBDABB370}" type="slidenum">
              <a:rPr lang="en-US" smtClean="0"/>
              <a:t>5</a:t>
            </a:fld>
            <a:endParaRPr lang="en-US"/>
          </a:p>
        </p:txBody>
      </p:sp>
    </p:spTree>
    <p:extLst>
      <p:ext uri="{BB962C8B-B14F-4D97-AF65-F5344CB8AC3E}">
        <p14:creationId xmlns:p14="http://schemas.microsoft.com/office/powerpoint/2010/main" val="209584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with sat </a:t>
            </a:r>
            <a:r>
              <a:rPr lang="en-US" dirty="0" err="1"/>
              <a:t>imgagery</a:t>
            </a:r>
            <a:endParaRPr lang="en-US" dirty="0"/>
          </a:p>
        </p:txBody>
      </p:sp>
      <p:sp>
        <p:nvSpPr>
          <p:cNvPr id="4" name="Slide Number Placeholder 3"/>
          <p:cNvSpPr>
            <a:spLocks noGrp="1"/>
          </p:cNvSpPr>
          <p:nvPr>
            <p:ph type="sldNum" sz="quarter" idx="5"/>
          </p:nvPr>
        </p:nvSpPr>
        <p:spPr/>
        <p:txBody>
          <a:bodyPr/>
          <a:lstStyle/>
          <a:p>
            <a:fld id="{AEA23D36-DD1E-4BF7-A3B5-9280EA5D2D39}" type="slidenum">
              <a:rPr lang="en-US" smtClean="0"/>
              <a:t>6</a:t>
            </a:fld>
            <a:endParaRPr lang="en-US"/>
          </a:p>
        </p:txBody>
      </p:sp>
    </p:spTree>
    <p:extLst>
      <p:ext uri="{BB962C8B-B14F-4D97-AF65-F5344CB8AC3E}">
        <p14:creationId xmlns:p14="http://schemas.microsoft.com/office/powerpoint/2010/main" val="303745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464DD-B586-4029-97F8-3510C20D53CD}"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166986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1464DD-B586-4029-97F8-3510C20D53CD}"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1702204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1464DD-B586-4029-97F8-3510C20D53CD}"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343942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1464DD-B586-4029-97F8-3510C20D53CD}"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82963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1464DD-B586-4029-97F8-3510C20D53CD}"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216981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1464DD-B586-4029-97F8-3510C20D53CD}"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208878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1464DD-B586-4029-97F8-3510C20D53CD}"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178029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1464DD-B586-4029-97F8-3510C20D53CD}"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807263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464DD-B586-4029-97F8-3510C20D53CD}"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230164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1464DD-B586-4029-97F8-3510C20D53CD}"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141229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1464DD-B586-4029-97F8-3510C20D53CD}"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CA275-EF31-4D1D-8743-3040F502613C}" type="slidenum">
              <a:rPr lang="en-US" smtClean="0"/>
              <a:t>‹#›</a:t>
            </a:fld>
            <a:endParaRPr lang="en-US"/>
          </a:p>
        </p:txBody>
      </p:sp>
    </p:spTree>
    <p:extLst>
      <p:ext uri="{BB962C8B-B14F-4D97-AF65-F5344CB8AC3E}">
        <p14:creationId xmlns:p14="http://schemas.microsoft.com/office/powerpoint/2010/main" val="409499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464DD-B586-4029-97F8-3510C20D53CD}"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A275-EF31-4D1D-8743-3040F502613C}" type="slidenum">
              <a:rPr lang="en-US" smtClean="0"/>
              <a:t>‹#›</a:t>
            </a:fld>
            <a:endParaRPr lang="en-US"/>
          </a:p>
        </p:txBody>
      </p:sp>
    </p:spTree>
    <p:extLst>
      <p:ext uri="{BB962C8B-B14F-4D97-AF65-F5344CB8AC3E}">
        <p14:creationId xmlns:p14="http://schemas.microsoft.com/office/powerpoint/2010/main" val="27520362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3.png"/><Relationship Id="rId7" Type="http://schemas.openxmlformats.org/officeDocument/2006/relationships/diagramQuickStyle" Target="../diagrams/quickStyle7.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4.png"/><Relationship Id="rId9"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diagramDrawing" Target="../diagrams/drawing8.xml"/><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diagramColors" Target="../diagrams/colors8.xml"/><Relationship Id="rId2" Type="http://schemas.openxmlformats.org/officeDocument/2006/relationships/image" Target="../media/image33.png"/><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diagramQuickStyle" Target="../diagrams/quickStyle8.xml"/><Relationship Id="rId5" Type="http://schemas.openxmlformats.org/officeDocument/2006/relationships/image" Target="../media/image36.png"/><Relationship Id="rId10" Type="http://schemas.openxmlformats.org/officeDocument/2006/relationships/diagramLayout" Target="../diagrams/layout8.xml"/><Relationship Id="rId4" Type="http://schemas.microsoft.com/office/2007/relationships/hdphoto" Target="../media/hdphoto3.wdp"/><Relationship Id="rId9" Type="http://schemas.openxmlformats.org/officeDocument/2006/relationships/diagramData" Target="../diagrams/data8.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diagramData" Target="../diagrams/data9.xml"/><Relationship Id="rId3" Type="http://schemas.microsoft.com/office/2007/relationships/hdphoto" Target="../media/hdphoto5.wdp"/><Relationship Id="rId7" Type="http://schemas.openxmlformats.org/officeDocument/2006/relationships/image" Target="../media/image35.png"/><Relationship Id="rId12" Type="http://schemas.microsoft.com/office/2007/relationships/hdphoto" Target="../media/hdphoto1.wdp"/><Relationship Id="rId17" Type="http://schemas.microsoft.com/office/2007/relationships/diagramDrawing" Target="../diagrams/drawing9.xml"/><Relationship Id="rId2" Type="http://schemas.openxmlformats.org/officeDocument/2006/relationships/image" Target="../media/image37.png"/><Relationship Id="rId16" Type="http://schemas.openxmlformats.org/officeDocument/2006/relationships/diagramColors" Target="../diagrams/colors9.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25.png"/><Relationship Id="rId5" Type="http://schemas.openxmlformats.org/officeDocument/2006/relationships/image" Target="../media/image36.png"/><Relationship Id="rId15" Type="http://schemas.openxmlformats.org/officeDocument/2006/relationships/diagramQuickStyle" Target="../diagrams/quickStyle9.xml"/><Relationship Id="rId10" Type="http://schemas.openxmlformats.org/officeDocument/2006/relationships/image" Target="../media/image27.svg"/><Relationship Id="rId4" Type="http://schemas.openxmlformats.org/officeDocument/2006/relationships/image" Target="../media/image38.jfif"/><Relationship Id="rId9" Type="http://schemas.openxmlformats.org/officeDocument/2006/relationships/image" Target="../media/image26.png"/><Relationship Id="rId1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3.png"/><Relationship Id="rId3" Type="http://schemas.openxmlformats.org/officeDocument/2006/relationships/image" Target="../media/image38.jfif"/><Relationship Id="rId7" Type="http://schemas.microsoft.com/office/2007/relationships/hdphoto" Target="../media/hdphoto4.wdp"/><Relationship Id="rId12" Type="http://schemas.openxmlformats.org/officeDocument/2006/relationships/image" Target="../media/image41.png"/><Relationship Id="rId17" Type="http://schemas.openxmlformats.org/officeDocument/2006/relationships/image" Target="../media/image27.svg"/><Relationship Id="rId2" Type="http://schemas.openxmlformats.org/officeDocument/2006/relationships/image" Target="../media/image39.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image" Target="../media/image35.png"/><Relationship Id="rId9" Type="http://schemas.microsoft.com/office/2007/relationships/hdphoto" Target="../media/hdphoto5.wdp"/><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5.png"/><Relationship Id="rId7" Type="http://schemas.openxmlformats.org/officeDocument/2006/relationships/diagramColors" Target="../diagrams/colors10.xml"/><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58.png"/><Relationship Id="rId7" Type="http://schemas.openxmlformats.org/officeDocument/2006/relationships/diagramColors" Target="../diagrams/colors11.xml"/><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6.png"/><Relationship Id="rId16" Type="http://schemas.openxmlformats.org/officeDocument/2006/relationships/image" Target="../media/image55.png"/><Relationship Id="rId20" Type="http://schemas.microsoft.com/office/2007/relationships/hdphoto" Target="../media/hdphoto1.wdp"/><Relationship Id="rId1" Type="http://schemas.openxmlformats.org/officeDocument/2006/relationships/slideLayout" Target="../slideLayouts/slideLayout5.xml"/><Relationship Id="rId6" Type="http://schemas.openxmlformats.org/officeDocument/2006/relationships/diagramQuickStyle" Target="../diagrams/quickStyle11.xml"/><Relationship Id="rId11" Type="http://schemas.openxmlformats.org/officeDocument/2006/relationships/image" Target="../media/image50.png"/><Relationship Id="rId5" Type="http://schemas.openxmlformats.org/officeDocument/2006/relationships/diagramLayout" Target="../diagrams/layout11.xml"/><Relationship Id="rId15" Type="http://schemas.openxmlformats.org/officeDocument/2006/relationships/image" Target="../media/image54.png"/><Relationship Id="rId23" Type="http://schemas.openxmlformats.org/officeDocument/2006/relationships/image" Target="../media/image27.svg"/><Relationship Id="rId10" Type="http://schemas.openxmlformats.org/officeDocument/2006/relationships/image" Target="../media/image49.png"/><Relationship Id="rId19" Type="http://schemas.openxmlformats.org/officeDocument/2006/relationships/image" Target="../media/image25.png"/><Relationship Id="rId4" Type="http://schemas.openxmlformats.org/officeDocument/2006/relationships/diagramData" Target="../diagrams/data11.xml"/><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9.png"/><Relationship Id="rId7" Type="http://schemas.openxmlformats.org/officeDocument/2006/relationships/diagramColors" Target="../diagrams/colors12.xml"/><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6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64.png"/><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65.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microsoft.com/office/2018/10/relationships/comments" Target="../comments/modernComment_124_B3542B5C.xml"/><Relationship Id="rId7"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8.jfif"/><Relationship Id="rId10" Type="http://schemas.microsoft.com/office/2007/relationships/diagramDrawing" Target="../diagrams/drawing2.xml"/><Relationship Id="rId4" Type="http://schemas.openxmlformats.org/officeDocument/2006/relationships/image" Target="../media/image17.jpeg"/><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9.jpe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0.jpe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microsoft.com/office/2018/10/relationships/comments" Target="../comments/modernComment_129_E575E365.xml"/><Relationship Id="rId7" Type="http://schemas.openxmlformats.org/officeDocument/2006/relationships/diagramLayout" Target="../diagrams/layout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22.png"/><Relationship Id="rId10" Type="http://schemas.microsoft.com/office/2007/relationships/diagramDrawing" Target="../diagrams/drawing4.xml"/><Relationship Id="rId4" Type="http://schemas.openxmlformats.org/officeDocument/2006/relationships/image" Target="../media/image21.png"/><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27.svg"/><Relationship Id="rId3" Type="http://schemas.openxmlformats.org/officeDocument/2006/relationships/image" Target="../media/image23.jpg"/><Relationship Id="rId7" Type="http://schemas.openxmlformats.org/officeDocument/2006/relationships/diagramQuickStyle" Target="../diagrams/quickStyle5.xml"/><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5.xml"/><Relationship Id="rId11" Type="http://schemas.microsoft.com/office/2007/relationships/hdphoto" Target="../media/hdphoto1.wdp"/><Relationship Id="rId5" Type="http://schemas.openxmlformats.org/officeDocument/2006/relationships/diagramData" Target="../diagrams/data5.xml"/><Relationship Id="rId10" Type="http://schemas.openxmlformats.org/officeDocument/2006/relationships/image" Target="../media/image25.png"/><Relationship Id="rId4" Type="http://schemas.openxmlformats.org/officeDocument/2006/relationships/image" Target="../media/image24.jpeg"/><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fif"/><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2.jf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276E-FBD9-400B-98D0-D16D8F3E4685}"/>
              </a:ext>
            </a:extLst>
          </p:cNvPr>
          <p:cNvSpPr>
            <a:spLocks noGrp="1"/>
          </p:cNvSpPr>
          <p:nvPr>
            <p:ph type="ctrTitle"/>
          </p:nvPr>
        </p:nvSpPr>
        <p:spPr/>
        <p:txBody>
          <a:bodyPr/>
          <a:lstStyle/>
          <a:p>
            <a:r>
              <a:rPr lang="en-US" b="1" dirty="0"/>
              <a:t>Find My Astronaut Photo</a:t>
            </a:r>
          </a:p>
        </p:txBody>
      </p:sp>
      <p:sp>
        <p:nvSpPr>
          <p:cNvPr id="3" name="Subtitle 2">
            <a:extLst>
              <a:ext uri="{FF2B5EF4-FFF2-40B4-BE49-F238E27FC236}">
                <a16:creationId xmlns:a16="http://schemas.microsoft.com/office/drawing/2014/main" id="{E104BC7B-BD05-4316-A645-982CA6E80F35}"/>
              </a:ext>
            </a:extLst>
          </p:cNvPr>
          <p:cNvSpPr>
            <a:spLocks noGrp="1"/>
          </p:cNvSpPr>
          <p:nvPr>
            <p:ph type="subTitle" idx="1"/>
          </p:nvPr>
        </p:nvSpPr>
        <p:spPr/>
        <p:txBody>
          <a:bodyPr>
            <a:normAutofit lnSpcReduction="10000"/>
          </a:bodyPr>
          <a:lstStyle/>
          <a:p>
            <a:r>
              <a:rPr lang="en-US" dirty="0"/>
              <a:t>Alex Stoken</a:t>
            </a:r>
            <a:r>
              <a:rPr lang="en-US" baseline="30000" dirty="0"/>
              <a:t>1</a:t>
            </a:r>
            <a:r>
              <a:rPr lang="en-US" dirty="0"/>
              <a:t>		Kenton Fisher</a:t>
            </a:r>
            <a:r>
              <a:rPr lang="en-US" baseline="30000" dirty="0"/>
              <a:t>2</a:t>
            </a:r>
          </a:p>
          <a:p>
            <a:r>
              <a:rPr lang="en-US" dirty="0"/>
              <a:t>NASA Earth Science and Remote Sensing Unit</a:t>
            </a:r>
          </a:p>
          <a:p>
            <a:r>
              <a:rPr lang="en-US" dirty="0"/>
              <a:t>Jacobs Technology</a:t>
            </a:r>
            <a:r>
              <a:rPr lang="en-US" baseline="30000" dirty="0"/>
              <a:t>1</a:t>
            </a:r>
            <a:endParaRPr lang="en-US" dirty="0"/>
          </a:p>
          <a:p>
            <a:r>
              <a:rPr lang="en-US" dirty="0"/>
              <a:t>NASA Johnson Space Center</a:t>
            </a:r>
            <a:r>
              <a:rPr lang="en-US" baseline="30000" dirty="0"/>
              <a:t>2</a:t>
            </a:r>
          </a:p>
          <a:p>
            <a:endParaRPr lang="en-US" dirty="0"/>
          </a:p>
        </p:txBody>
      </p:sp>
      <p:pic>
        <p:nvPicPr>
          <p:cNvPr id="6" name="Picture 5" descr="Diagram&#10;&#10;Description automatically generated">
            <a:extLst>
              <a:ext uri="{FF2B5EF4-FFF2-40B4-BE49-F238E27FC236}">
                <a16:creationId xmlns:a16="http://schemas.microsoft.com/office/drawing/2014/main" id="{444E69BD-16DD-4446-A935-E840863AD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948" y="5278783"/>
            <a:ext cx="1437321" cy="1270524"/>
          </a:xfrm>
          <a:prstGeom prst="rect">
            <a:avLst/>
          </a:prstGeom>
        </p:spPr>
      </p:pic>
      <p:pic>
        <p:nvPicPr>
          <p:cNvPr id="7" name="Picture 6" descr="Icon&#10;&#10;Description automatically generated">
            <a:extLst>
              <a:ext uri="{FF2B5EF4-FFF2-40B4-BE49-F238E27FC236}">
                <a16:creationId xmlns:a16="http://schemas.microsoft.com/office/drawing/2014/main" id="{7799AFE8-C294-43C9-BA05-9EEDE2FB0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79" y="113190"/>
            <a:ext cx="3170372" cy="1585186"/>
          </a:xfrm>
          <a:prstGeom prst="rect">
            <a:avLst/>
          </a:prstGeom>
        </p:spPr>
      </p:pic>
      <p:pic>
        <p:nvPicPr>
          <p:cNvPr id="8" name="Picture 7" descr="A space shuttle in space&#10;&#10;Description automatically generated with low confidence">
            <a:extLst>
              <a:ext uri="{FF2B5EF4-FFF2-40B4-BE49-F238E27FC236}">
                <a16:creationId xmlns:a16="http://schemas.microsoft.com/office/drawing/2014/main" id="{7CFBC979-FF27-42B1-BFA6-DF8FC8ED1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7672" y="228600"/>
            <a:ext cx="1265214" cy="1265214"/>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F132F98D-A7C8-4E59-A863-B3233E0E0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665" y="5905501"/>
            <a:ext cx="2105722" cy="503846"/>
          </a:xfrm>
          <a:prstGeom prst="rect">
            <a:avLst/>
          </a:prstGeom>
        </p:spPr>
      </p:pic>
      <p:pic>
        <p:nvPicPr>
          <p:cNvPr id="14" name="Graphic 13">
            <a:extLst>
              <a:ext uri="{FF2B5EF4-FFF2-40B4-BE49-F238E27FC236}">
                <a16:creationId xmlns:a16="http://schemas.microsoft.com/office/drawing/2014/main" id="{9B93D533-3464-48A5-A71B-4063D85F38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8577" y="228600"/>
            <a:ext cx="4233863" cy="1512666"/>
          </a:xfrm>
          <a:prstGeom prst="rect">
            <a:avLst/>
          </a:prstGeom>
        </p:spPr>
      </p:pic>
    </p:spTree>
    <p:extLst>
      <p:ext uri="{BB962C8B-B14F-4D97-AF65-F5344CB8AC3E}">
        <p14:creationId xmlns:p14="http://schemas.microsoft.com/office/powerpoint/2010/main" val="273454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rass&#10;&#10;Description automatically generated">
            <a:extLst>
              <a:ext uri="{FF2B5EF4-FFF2-40B4-BE49-F238E27FC236}">
                <a16:creationId xmlns:a16="http://schemas.microsoft.com/office/drawing/2014/main" id="{12B8AA7C-9FE2-4607-9ADF-D3F79A368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43" y="2438416"/>
            <a:ext cx="4323661" cy="4036161"/>
          </a:xfrm>
          <a:prstGeom prst="rect">
            <a:avLst/>
          </a:prstGeom>
        </p:spPr>
      </p:pic>
      <p:pic>
        <p:nvPicPr>
          <p:cNvPr id="3" name="Picture 2">
            <a:extLst>
              <a:ext uri="{FF2B5EF4-FFF2-40B4-BE49-F238E27FC236}">
                <a16:creationId xmlns:a16="http://schemas.microsoft.com/office/drawing/2014/main" id="{FB4F46B7-AD1A-4F7C-8B44-99EAC46F5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948" y="784950"/>
            <a:ext cx="3525322" cy="3273998"/>
          </a:xfrm>
          <a:prstGeom prst="rect">
            <a:avLst/>
          </a:prstGeom>
        </p:spPr>
      </p:pic>
      <p:pic>
        <p:nvPicPr>
          <p:cNvPr id="8" name="Picture 7" descr="Chart&#10;&#10;Description automatically generated">
            <a:extLst>
              <a:ext uri="{FF2B5EF4-FFF2-40B4-BE49-F238E27FC236}">
                <a16:creationId xmlns:a16="http://schemas.microsoft.com/office/drawing/2014/main" id="{93946516-0545-48A2-9782-AB7DBE191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66" y="3338762"/>
            <a:ext cx="3604037" cy="3347102"/>
          </a:xfrm>
          <a:prstGeom prst="rect">
            <a:avLst/>
          </a:prstGeom>
        </p:spPr>
      </p:pic>
      <p:sp>
        <p:nvSpPr>
          <p:cNvPr id="12" name="TextBox 11">
            <a:extLst>
              <a:ext uri="{FF2B5EF4-FFF2-40B4-BE49-F238E27FC236}">
                <a16:creationId xmlns:a16="http://schemas.microsoft.com/office/drawing/2014/main" id="{13DD223E-8033-4AC0-9546-B7F065249C55}"/>
              </a:ext>
            </a:extLst>
          </p:cNvPr>
          <p:cNvSpPr txBox="1"/>
          <p:nvPr/>
        </p:nvSpPr>
        <p:spPr>
          <a:xfrm>
            <a:off x="449297" y="1130036"/>
            <a:ext cx="7126207" cy="1569660"/>
          </a:xfrm>
          <a:prstGeom prst="rect">
            <a:avLst/>
          </a:prstGeom>
          <a:noFill/>
        </p:spPr>
        <p:txBody>
          <a:bodyPr wrap="square" rtlCol="0">
            <a:spAutoFit/>
          </a:bodyPr>
          <a:lstStyle/>
          <a:p>
            <a:pPr marL="342900" indent="-342900">
              <a:buAutoNum type="arabicPeriod"/>
            </a:pPr>
            <a:r>
              <a:rPr lang="en-US" sz="2400" b="1" dirty="0"/>
              <a:t>Discretize visible Earth area </a:t>
            </a:r>
            <a:r>
              <a:rPr lang="en-US" sz="2400" dirty="0"/>
              <a:t>into patches based on camera focal length</a:t>
            </a:r>
          </a:p>
          <a:p>
            <a:pPr marL="800100" lvl="1" indent="-342900">
              <a:buFont typeface="Arial" panose="020B0604020202020204" pitchFamily="34" charset="0"/>
              <a:buChar char="•"/>
            </a:pPr>
            <a:r>
              <a:rPr lang="en-US" sz="2400" dirty="0"/>
              <a:t>Different focal lengths will result in different ground fields of view and different patches</a:t>
            </a:r>
          </a:p>
        </p:txBody>
      </p:sp>
      <p:sp>
        <p:nvSpPr>
          <p:cNvPr id="13" name="Arrow: Right 12">
            <a:extLst>
              <a:ext uri="{FF2B5EF4-FFF2-40B4-BE49-F238E27FC236}">
                <a16:creationId xmlns:a16="http://schemas.microsoft.com/office/drawing/2014/main" id="{9545454C-6582-43E5-95C2-50EC8C00EC50}"/>
              </a:ext>
            </a:extLst>
          </p:cNvPr>
          <p:cNvSpPr/>
          <p:nvPr/>
        </p:nvSpPr>
        <p:spPr>
          <a:xfrm rot="20428126">
            <a:off x="5286888" y="2979463"/>
            <a:ext cx="3200089" cy="4424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400 mm</a:t>
            </a:r>
          </a:p>
        </p:txBody>
      </p:sp>
      <p:sp>
        <p:nvSpPr>
          <p:cNvPr id="14" name="Arrow: Right 13">
            <a:extLst>
              <a:ext uri="{FF2B5EF4-FFF2-40B4-BE49-F238E27FC236}">
                <a16:creationId xmlns:a16="http://schemas.microsoft.com/office/drawing/2014/main" id="{58DF35EA-D952-493C-8036-589D13D10BB6}"/>
              </a:ext>
            </a:extLst>
          </p:cNvPr>
          <p:cNvSpPr/>
          <p:nvPr/>
        </p:nvSpPr>
        <p:spPr>
          <a:xfrm rot="374066">
            <a:off x="5294471" y="4651944"/>
            <a:ext cx="3097443" cy="4424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100 mm</a:t>
            </a:r>
          </a:p>
        </p:txBody>
      </p:sp>
      <p:graphicFrame>
        <p:nvGraphicFramePr>
          <p:cNvPr id="15" name="TextBox 2">
            <a:extLst>
              <a:ext uri="{FF2B5EF4-FFF2-40B4-BE49-F238E27FC236}">
                <a16:creationId xmlns:a16="http://schemas.microsoft.com/office/drawing/2014/main" id="{8C0C6250-9BAA-4343-B96E-2E5A3C68EF03}"/>
              </a:ext>
            </a:extLst>
          </p:cNvPr>
          <p:cNvGraphicFramePr/>
          <p:nvPr>
            <p:extLst>
              <p:ext uri="{D42A27DB-BD31-4B8C-83A1-F6EECF244321}">
                <p14:modId xmlns:p14="http://schemas.microsoft.com/office/powerpoint/2010/main" val="1702734011"/>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itle 1">
            <a:extLst>
              <a:ext uri="{FF2B5EF4-FFF2-40B4-BE49-F238E27FC236}">
                <a16:creationId xmlns:a16="http://schemas.microsoft.com/office/drawing/2014/main" id="{C6ACCD9B-BEA2-4420-ACED-D1905019DEC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How on Earth do we find where on Earth?</a:t>
            </a:r>
            <a:endParaRPr lang="en-US" dirty="0"/>
          </a:p>
        </p:txBody>
      </p:sp>
    </p:spTree>
    <p:extLst>
      <p:ext uri="{BB962C8B-B14F-4D97-AF65-F5344CB8AC3E}">
        <p14:creationId xmlns:p14="http://schemas.microsoft.com/office/powerpoint/2010/main" val="2855853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4103DC-830D-4E33-B4F2-ABA7239B46CF}"/>
              </a:ext>
            </a:extLst>
          </p:cNvPr>
          <p:cNvPicPr>
            <a:picLocks noChangeAspect="1"/>
          </p:cNvPicPr>
          <p:nvPr/>
        </p:nvPicPr>
        <p:blipFill rotWithShape="1">
          <a:blip r:embed="rId2">
            <a:extLst>
              <a:ext uri="{28A0092B-C50C-407E-A947-70E740481C1C}">
                <a14:useLocalDpi xmlns:a14="http://schemas.microsoft.com/office/drawing/2010/main" val="0"/>
              </a:ext>
            </a:extLst>
          </a:blip>
          <a:srcRect l="14419" t="7321" r="13629" b="13723"/>
          <a:stretch/>
        </p:blipFill>
        <p:spPr>
          <a:xfrm>
            <a:off x="566383" y="2484438"/>
            <a:ext cx="3677336" cy="3747668"/>
          </a:xfrm>
          <a:prstGeom prst="rect">
            <a:avLst/>
          </a:prstGeom>
        </p:spPr>
      </p:pic>
      <p:sp>
        <p:nvSpPr>
          <p:cNvPr id="6" name="Title 1">
            <a:extLst>
              <a:ext uri="{FF2B5EF4-FFF2-40B4-BE49-F238E27FC236}">
                <a16:creationId xmlns:a16="http://schemas.microsoft.com/office/drawing/2014/main" id="{08CC4D2E-FED0-49A1-96AB-74D70CE2FBCB}"/>
              </a:ext>
            </a:extLst>
          </p:cNvPr>
          <p:cNvSpPr txBox="1">
            <a:spLocks noGrp="1"/>
          </p:cNvSpPr>
          <p:nvPr>
            <p:ph type="title"/>
          </p:nvPr>
        </p:nvSpPr>
        <p:spPr>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on Earth do we find where on Earth?</a:t>
            </a:r>
          </a:p>
        </p:txBody>
      </p:sp>
      <p:pic>
        <p:nvPicPr>
          <p:cNvPr id="13" name="Picture 12" descr="A picture containing outdoor&#10;&#10;Description automatically generated">
            <a:extLst>
              <a:ext uri="{FF2B5EF4-FFF2-40B4-BE49-F238E27FC236}">
                <a16:creationId xmlns:a16="http://schemas.microsoft.com/office/drawing/2014/main" id="{B62CE8FA-E9AF-4BB2-B728-1F1139BA5AD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00177" y="2484438"/>
            <a:ext cx="1514867" cy="1137962"/>
          </a:xfrm>
          <a:prstGeom prst="rect">
            <a:avLst/>
          </a:prstGeom>
          <a:ln w="28575">
            <a:solidFill>
              <a:srgbClr val="0070C0"/>
            </a:solidFill>
          </a:ln>
        </p:spPr>
      </p:pic>
      <p:pic>
        <p:nvPicPr>
          <p:cNvPr id="14" name="Picture 13" descr="An aerial view of a city&#10;&#10;Description automatically generated">
            <a:extLst>
              <a:ext uri="{FF2B5EF4-FFF2-40B4-BE49-F238E27FC236}">
                <a16:creationId xmlns:a16="http://schemas.microsoft.com/office/drawing/2014/main" id="{AC362AC9-7F20-4CC1-83CD-9292C17B57B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94398" y="3772030"/>
            <a:ext cx="1520646" cy="1142301"/>
          </a:xfrm>
          <a:prstGeom prst="rect">
            <a:avLst/>
          </a:prstGeom>
          <a:ln w="28575">
            <a:solidFill>
              <a:srgbClr val="0070C0"/>
            </a:solidFill>
          </a:ln>
        </p:spPr>
      </p:pic>
      <p:pic>
        <p:nvPicPr>
          <p:cNvPr id="15" name="Picture 14" descr="A picture containing outdoor&#10;&#10;Description automatically generated">
            <a:extLst>
              <a:ext uri="{FF2B5EF4-FFF2-40B4-BE49-F238E27FC236}">
                <a16:creationId xmlns:a16="http://schemas.microsoft.com/office/drawing/2014/main" id="{A1ECB7C6-D021-4E09-BAD1-964E296DE27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00177" y="5081375"/>
            <a:ext cx="1520644" cy="1142301"/>
          </a:xfrm>
          <a:prstGeom prst="rect">
            <a:avLst/>
          </a:prstGeom>
          <a:ln w="28575">
            <a:solidFill>
              <a:srgbClr val="0070C0"/>
            </a:solidFill>
          </a:ln>
        </p:spPr>
      </p:pic>
      <p:grpSp>
        <p:nvGrpSpPr>
          <p:cNvPr id="21" name="Group 20">
            <a:extLst>
              <a:ext uri="{FF2B5EF4-FFF2-40B4-BE49-F238E27FC236}">
                <a16:creationId xmlns:a16="http://schemas.microsoft.com/office/drawing/2014/main" id="{BC85F094-E333-4DD0-BFAB-38A3696DBEE6}"/>
              </a:ext>
            </a:extLst>
          </p:cNvPr>
          <p:cNvGrpSpPr/>
          <p:nvPr/>
        </p:nvGrpSpPr>
        <p:grpSpPr>
          <a:xfrm>
            <a:off x="4628231" y="3500662"/>
            <a:ext cx="1512839" cy="1622424"/>
            <a:chOff x="4762621" y="1382609"/>
            <a:chExt cx="794488" cy="605864"/>
          </a:xfrm>
          <a:solidFill>
            <a:schemeClr val="accent1">
              <a:lumMod val="60000"/>
              <a:lumOff val="40000"/>
            </a:schemeClr>
          </a:solidFill>
        </p:grpSpPr>
        <p:sp>
          <p:nvSpPr>
            <p:cNvPr id="17" name="Flowchart: Magnetic Disk 16">
              <a:extLst>
                <a:ext uri="{FF2B5EF4-FFF2-40B4-BE49-F238E27FC236}">
                  <a16:creationId xmlns:a16="http://schemas.microsoft.com/office/drawing/2014/main" id="{DF630E47-EFBD-4E48-9AFD-DE3E2A114787}"/>
                </a:ext>
              </a:extLst>
            </p:cNvPr>
            <p:cNvSpPr/>
            <p:nvPr/>
          </p:nvSpPr>
          <p:spPr>
            <a:xfrm>
              <a:off x="4852734" y="1727901"/>
              <a:ext cx="614264" cy="260572"/>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gnetic Disk 18">
              <a:extLst>
                <a:ext uri="{FF2B5EF4-FFF2-40B4-BE49-F238E27FC236}">
                  <a16:creationId xmlns:a16="http://schemas.microsoft.com/office/drawing/2014/main" id="{4A7C48AF-F315-444F-BF63-2A96E8460784}"/>
                </a:ext>
              </a:extLst>
            </p:cNvPr>
            <p:cNvSpPr/>
            <p:nvPr/>
          </p:nvSpPr>
          <p:spPr>
            <a:xfrm>
              <a:off x="4852734" y="1555255"/>
              <a:ext cx="614264" cy="260572"/>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gnetic Disk 17">
              <a:extLst>
                <a:ext uri="{FF2B5EF4-FFF2-40B4-BE49-F238E27FC236}">
                  <a16:creationId xmlns:a16="http://schemas.microsoft.com/office/drawing/2014/main" id="{E25BECFB-4CB6-48E6-B6E2-1630E7BEF3EB}"/>
                </a:ext>
              </a:extLst>
            </p:cNvPr>
            <p:cNvSpPr/>
            <p:nvPr/>
          </p:nvSpPr>
          <p:spPr>
            <a:xfrm>
              <a:off x="4852734" y="1382609"/>
              <a:ext cx="614264" cy="260572"/>
            </a:xfrm>
            <a:prstGeom prst="flowChartMagneticDisk">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D6A1F18-D16D-42A6-84FC-6FDD47F8E088}"/>
                </a:ext>
              </a:extLst>
            </p:cNvPr>
            <p:cNvSpPr txBox="1"/>
            <p:nvPr/>
          </p:nvSpPr>
          <p:spPr>
            <a:xfrm>
              <a:off x="4762621" y="1648965"/>
              <a:ext cx="794488" cy="213502"/>
            </a:xfrm>
            <a:prstGeom prst="rect">
              <a:avLst/>
            </a:prstGeom>
            <a:noFill/>
          </p:spPr>
          <p:txBody>
            <a:bodyPr wrap="square" rtlCol="0">
              <a:spAutoFit/>
            </a:bodyPr>
            <a:lstStyle/>
            <a:p>
              <a:pPr algn="ctr"/>
              <a:r>
                <a:rPr lang="en-US" sz="1000" dirty="0">
                  <a:solidFill>
                    <a:schemeClr val="bg1">
                      <a:lumMod val="95000"/>
                    </a:schemeClr>
                  </a:solidFill>
                  <a:latin typeface="Times New Roman" panose="02020603050405020304" pitchFamily="18" charset="0"/>
                  <a:cs typeface="Times New Roman" panose="02020603050405020304" pitchFamily="18" charset="0"/>
                </a:rPr>
                <a:t>Satellite Image Repository</a:t>
              </a:r>
            </a:p>
          </p:txBody>
        </p:sp>
      </p:grpSp>
      <p:cxnSp>
        <p:nvCxnSpPr>
          <p:cNvPr id="30" name="Connector: Elbow 29">
            <a:extLst>
              <a:ext uri="{FF2B5EF4-FFF2-40B4-BE49-F238E27FC236}">
                <a16:creationId xmlns:a16="http://schemas.microsoft.com/office/drawing/2014/main" id="{7E13D41B-F36A-4FF6-BF4D-644433D92058}"/>
              </a:ext>
            </a:extLst>
          </p:cNvPr>
          <p:cNvCxnSpPr/>
          <p:nvPr/>
        </p:nvCxnSpPr>
        <p:spPr>
          <a:xfrm>
            <a:off x="3460750" y="3849550"/>
            <a:ext cx="1339071" cy="508722"/>
          </a:xfrm>
          <a:prstGeom prst="bentConnector3">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3E2F350-6759-4F21-91E3-712C2D2067C6}"/>
              </a:ext>
            </a:extLst>
          </p:cNvPr>
          <p:cNvCxnSpPr>
            <a:cxnSpLocks/>
            <a:endCxn id="15" idx="1"/>
          </p:cNvCxnSpPr>
          <p:nvPr/>
        </p:nvCxnSpPr>
        <p:spPr>
          <a:xfrm>
            <a:off x="5969483" y="4343180"/>
            <a:ext cx="2030694" cy="1309346"/>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E34234A-E910-43E2-BE69-FC43D6CBAF54}"/>
              </a:ext>
            </a:extLst>
          </p:cNvPr>
          <p:cNvSpPr txBox="1"/>
          <p:nvPr/>
        </p:nvSpPr>
        <p:spPr>
          <a:xfrm>
            <a:off x="567181" y="1523623"/>
            <a:ext cx="10831069" cy="830997"/>
          </a:xfrm>
          <a:prstGeom prst="rect">
            <a:avLst/>
          </a:prstGeom>
          <a:noFill/>
        </p:spPr>
        <p:txBody>
          <a:bodyPr wrap="square" rtlCol="0">
            <a:spAutoFit/>
          </a:bodyPr>
          <a:lstStyle/>
          <a:p>
            <a:pPr marL="457200" indent="-457200">
              <a:buFont typeface="+mj-lt"/>
              <a:buAutoNum type="arabicPeriod" startAt="2"/>
            </a:pPr>
            <a:r>
              <a:rPr lang="en-US" sz="2400" dirty="0"/>
              <a:t>For</a:t>
            </a:r>
            <a:r>
              <a:rPr lang="en-US" sz="2400" b="1" dirty="0"/>
              <a:t> </a:t>
            </a:r>
            <a:r>
              <a:rPr lang="en-US" sz="2400" dirty="0"/>
              <a:t>each patch, generate a </a:t>
            </a:r>
            <a:r>
              <a:rPr lang="en-US" sz="2400" b="1" dirty="0"/>
              <a:t>satellite reference image </a:t>
            </a:r>
            <a:r>
              <a:rPr lang="en-US" sz="2400" dirty="0"/>
              <a:t>with the extent of the patch</a:t>
            </a:r>
          </a:p>
          <a:p>
            <a:pPr marL="800100" lvl="1" indent="-342900">
              <a:buFont typeface="Arial" panose="020B0604020202020204" pitchFamily="34" charset="0"/>
              <a:buChar char="•"/>
            </a:pPr>
            <a:r>
              <a:rPr lang="en-US" sz="2400" dirty="0"/>
              <a:t>Satellite images are geolocated during acquisition</a:t>
            </a:r>
          </a:p>
        </p:txBody>
      </p:sp>
      <p:cxnSp>
        <p:nvCxnSpPr>
          <p:cNvPr id="36" name="Connector: Elbow 35">
            <a:extLst>
              <a:ext uri="{FF2B5EF4-FFF2-40B4-BE49-F238E27FC236}">
                <a16:creationId xmlns:a16="http://schemas.microsoft.com/office/drawing/2014/main" id="{5F01EAC2-F5D7-41BD-BCBC-C13140EB570B}"/>
              </a:ext>
            </a:extLst>
          </p:cNvPr>
          <p:cNvCxnSpPr>
            <a:cxnSpLocks/>
          </p:cNvCxnSpPr>
          <p:nvPr/>
        </p:nvCxnSpPr>
        <p:spPr>
          <a:xfrm flipV="1">
            <a:off x="2832100" y="4358272"/>
            <a:ext cx="1953590" cy="556059"/>
          </a:xfrm>
          <a:prstGeom prst="bentConnector3">
            <a:avLst>
              <a:gd name="adj1" fmla="val 16196"/>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3B05F205-1D36-4D35-AC98-C7A9A1876D76}"/>
              </a:ext>
            </a:extLst>
          </p:cNvPr>
          <p:cNvCxnSpPr>
            <a:cxnSpLocks/>
            <a:endCxn id="13" idx="1"/>
          </p:cNvCxnSpPr>
          <p:nvPr/>
        </p:nvCxnSpPr>
        <p:spPr>
          <a:xfrm flipV="1">
            <a:off x="5963704" y="3053419"/>
            <a:ext cx="2036473" cy="1289761"/>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927C2BDB-0C33-40F4-8166-6F6A4857E4FF}"/>
              </a:ext>
            </a:extLst>
          </p:cNvPr>
          <p:cNvCxnSpPr>
            <a:cxnSpLocks/>
          </p:cNvCxnSpPr>
          <p:nvPr/>
        </p:nvCxnSpPr>
        <p:spPr>
          <a:xfrm flipV="1">
            <a:off x="3352800" y="4358272"/>
            <a:ext cx="1432890" cy="1205279"/>
          </a:xfrm>
          <a:prstGeom prst="bentConnector3">
            <a:avLst>
              <a:gd name="adj1" fmla="val 50000"/>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E1F29F94-E19B-4D3F-8E92-2A06536203FD}"/>
              </a:ext>
            </a:extLst>
          </p:cNvPr>
          <p:cNvCxnSpPr>
            <a:cxnSpLocks/>
            <a:endCxn id="14" idx="1"/>
          </p:cNvCxnSpPr>
          <p:nvPr/>
        </p:nvCxnSpPr>
        <p:spPr>
          <a:xfrm flipV="1">
            <a:off x="5969483" y="4343181"/>
            <a:ext cx="2024915" cy="7321"/>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graphicFrame>
        <p:nvGraphicFramePr>
          <p:cNvPr id="49" name="TextBox 2">
            <a:extLst>
              <a:ext uri="{FF2B5EF4-FFF2-40B4-BE49-F238E27FC236}">
                <a16:creationId xmlns:a16="http://schemas.microsoft.com/office/drawing/2014/main" id="{F0283DA7-A86B-45D1-B426-58A5DE65DC67}"/>
              </a:ext>
            </a:extLst>
          </p:cNvPr>
          <p:cNvGraphicFramePr/>
          <p:nvPr>
            <p:extLst>
              <p:ext uri="{D42A27DB-BD31-4B8C-83A1-F6EECF244321}">
                <p14:modId xmlns:p14="http://schemas.microsoft.com/office/powerpoint/2010/main" val="1702734011"/>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08803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32C993D-B694-4ED7-AB36-08DA4C7D2045}"/>
              </a:ext>
            </a:extLst>
          </p:cNvPr>
          <p:cNvSpPr/>
          <p:nvPr/>
        </p:nvSpPr>
        <p:spPr>
          <a:xfrm>
            <a:off x="4411907" y="5067677"/>
            <a:ext cx="2504046" cy="42867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Matching Criteria</a:t>
            </a:r>
          </a:p>
        </p:txBody>
      </p:sp>
      <p:sp>
        <p:nvSpPr>
          <p:cNvPr id="6" name="Title 1">
            <a:extLst>
              <a:ext uri="{FF2B5EF4-FFF2-40B4-BE49-F238E27FC236}">
                <a16:creationId xmlns:a16="http://schemas.microsoft.com/office/drawing/2014/main" id="{08CC4D2E-FED0-49A1-96AB-74D70CE2FBCB}"/>
              </a:ext>
            </a:extLst>
          </p:cNvPr>
          <p:cNvSpPr txBox="1">
            <a:spLocks noGrp="1"/>
          </p:cNvSpPr>
          <p:nvPr>
            <p:ph type="title"/>
          </p:nvPr>
        </p:nvSpPr>
        <p:spPr>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on Earth do we find where on Earth?</a:t>
            </a:r>
          </a:p>
        </p:txBody>
      </p:sp>
      <p:pic>
        <p:nvPicPr>
          <p:cNvPr id="15" name="Picture 14" descr="A picture containing outdoor&#10;&#10;Description automatically generated">
            <a:extLst>
              <a:ext uri="{FF2B5EF4-FFF2-40B4-BE49-F238E27FC236}">
                <a16:creationId xmlns:a16="http://schemas.microsoft.com/office/drawing/2014/main" id="{A1ECB7C6-D021-4E09-BAD1-964E296DE27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66776" y="2224000"/>
            <a:ext cx="2187265" cy="1643064"/>
          </a:xfrm>
          <a:prstGeom prst="rect">
            <a:avLst/>
          </a:prstGeom>
          <a:ln w="28575">
            <a:solidFill>
              <a:srgbClr val="0070C0"/>
            </a:solidFill>
          </a:ln>
        </p:spPr>
      </p:pic>
      <p:sp>
        <p:nvSpPr>
          <p:cNvPr id="35" name="TextBox 34">
            <a:extLst>
              <a:ext uri="{FF2B5EF4-FFF2-40B4-BE49-F238E27FC236}">
                <a16:creationId xmlns:a16="http://schemas.microsoft.com/office/drawing/2014/main" id="{5E34234A-E910-43E2-BE69-FC43D6CBAF54}"/>
              </a:ext>
            </a:extLst>
          </p:cNvPr>
          <p:cNvSpPr txBox="1"/>
          <p:nvPr/>
        </p:nvSpPr>
        <p:spPr>
          <a:xfrm>
            <a:off x="567181" y="1523623"/>
            <a:ext cx="10831069" cy="830997"/>
          </a:xfrm>
          <a:prstGeom prst="rect">
            <a:avLst/>
          </a:prstGeom>
          <a:noFill/>
        </p:spPr>
        <p:txBody>
          <a:bodyPr wrap="square" rtlCol="0">
            <a:spAutoFit/>
          </a:bodyPr>
          <a:lstStyle/>
          <a:p>
            <a:pPr marL="457200" indent="-457200">
              <a:buFont typeface="+mj-lt"/>
              <a:buAutoNum type="arabicPeriod" startAt="3"/>
            </a:pPr>
            <a:r>
              <a:rPr lang="en-US" sz="2400" dirty="0"/>
              <a:t>Using an image matching method, determine if the patch represents the same physical location on Earth</a:t>
            </a:r>
          </a:p>
        </p:txBody>
      </p:sp>
      <p:pic>
        <p:nvPicPr>
          <p:cNvPr id="20" name="Picture 19" descr="A picture containing outdoor, mountain, tree, plant&#10;&#10;Description automatically generated">
            <a:extLst>
              <a:ext uri="{FF2B5EF4-FFF2-40B4-BE49-F238E27FC236}">
                <a16:creationId xmlns:a16="http://schemas.microsoft.com/office/drawing/2014/main" id="{BD6FD5A7-BA0D-4A5F-8E02-60F356253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668" y="2495322"/>
            <a:ext cx="2464594" cy="1643062"/>
          </a:xfrm>
          <a:prstGeom prst="rect">
            <a:avLst/>
          </a:prstGeom>
          <a:ln w="38100">
            <a:solidFill>
              <a:srgbClr val="BF9000"/>
            </a:solidFill>
          </a:ln>
        </p:spPr>
      </p:pic>
      <p:pic>
        <p:nvPicPr>
          <p:cNvPr id="14" name="Picture 13" descr="An aerial view of a city&#10;&#10;Description automatically generated">
            <a:extLst>
              <a:ext uri="{FF2B5EF4-FFF2-40B4-BE49-F238E27FC236}">
                <a16:creationId xmlns:a16="http://schemas.microsoft.com/office/drawing/2014/main" id="{AC362AC9-7F20-4CC1-83CD-9292C17B57B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39000" y="2394136"/>
            <a:ext cx="2187266" cy="1643062"/>
          </a:xfrm>
          <a:prstGeom prst="rect">
            <a:avLst/>
          </a:prstGeom>
          <a:ln w="28575">
            <a:solidFill>
              <a:srgbClr val="0070C0"/>
            </a:solidFill>
          </a:ln>
        </p:spPr>
      </p:pic>
      <p:pic>
        <p:nvPicPr>
          <p:cNvPr id="13" name="Picture 12" descr="A picture containing outdoor&#10;&#10;Description automatically generated">
            <a:extLst>
              <a:ext uri="{FF2B5EF4-FFF2-40B4-BE49-F238E27FC236}">
                <a16:creationId xmlns:a16="http://schemas.microsoft.com/office/drawing/2014/main" id="{B62CE8FA-E9AF-4BB2-B728-1F1139BA5AD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50137" y="2654072"/>
            <a:ext cx="2187261" cy="1643062"/>
          </a:xfrm>
          <a:prstGeom prst="rect">
            <a:avLst/>
          </a:prstGeom>
          <a:ln w="28575">
            <a:solidFill>
              <a:srgbClr val="0070C0"/>
            </a:solidFill>
          </a:ln>
        </p:spPr>
      </p:pic>
      <p:sp>
        <p:nvSpPr>
          <p:cNvPr id="22" name="Rectangle: Rounded Corners 21">
            <a:extLst>
              <a:ext uri="{FF2B5EF4-FFF2-40B4-BE49-F238E27FC236}">
                <a16:creationId xmlns:a16="http://schemas.microsoft.com/office/drawing/2014/main" id="{426EC7DA-631C-47B8-AC0D-1AECB330D554}"/>
              </a:ext>
            </a:extLst>
          </p:cNvPr>
          <p:cNvSpPr/>
          <p:nvPr/>
        </p:nvSpPr>
        <p:spPr>
          <a:xfrm>
            <a:off x="5113433" y="4297134"/>
            <a:ext cx="1100994" cy="428674"/>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Matcher</a:t>
            </a:r>
          </a:p>
        </p:txBody>
      </p:sp>
      <p:cxnSp>
        <p:nvCxnSpPr>
          <p:cNvPr id="23" name="Connector: Elbow 22">
            <a:extLst>
              <a:ext uri="{FF2B5EF4-FFF2-40B4-BE49-F238E27FC236}">
                <a16:creationId xmlns:a16="http://schemas.microsoft.com/office/drawing/2014/main" id="{A4850D2B-0F91-46FB-A8B8-B858BC2D583D}"/>
              </a:ext>
            </a:extLst>
          </p:cNvPr>
          <p:cNvCxnSpPr>
            <a:cxnSpLocks/>
            <a:stCxn id="20" idx="3"/>
            <a:endCxn id="22" idx="0"/>
          </p:cNvCxnSpPr>
          <p:nvPr/>
        </p:nvCxnSpPr>
        <p:spPr>
          <a:xfrm>
            <a:off x="4262262" y="3316853"/>
            <a:ext cx="1401668" cy="980281"/>
          </a:xfrm>
          <a:prstGeom prst="bentConnector2">
            <a:avLst/>
          </a:prstGeom>
          <a:ln w="57150">
            <a:solidFill>
              <a:srgbClr val="BF9000"/>
            </a:solidFill>
            <a:tailEnd type="stealth"/>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252B77E-9E29-4998-80A5-A5ACEFFB6EEB}"/>
              </a:ext>
            </a:extLst>
          </p:cNvPr>
          <p:cNvCxnSpPr>
            <a:cxnSpLocks/>
            <a:stCxn id="13" idx="1"/>
            <a:endCxn id="22" idx="0"/>
          </p:cNvCxnSpPr>
          <p:nvPr/>
        </p:nvCxnSpPr>
        <p:spPr>
          <a:xfrm rot="10800000" flipV="1">
            <a:off x="5663931" y="3475602"/>
            <a:ext cx="1286207" cy="821531"/>
          </a:xfrm>
          <a:prstGeom prst="bentConnector2">
            <a:avLst/>
          </a:prstGeom>
          <a:ln w="57150">
            <a:solidFill>
              <a:srgbClr val="231EDC"/>
            </a:solidFill>
            <a:tailEnd type="stealth"/>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72D51959-8301-461A-B5A9-BF505875F51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9947" y="5152804"/>
            <a:ext cx="532011" cy="532011"/>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92D72AE2-A99F-48B0-9B4B-09C7D857DC9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4181876" y="5154371"/>
            <a:ext cx="581584" cy="570680"/>
          </a:xfrm>
          <a:prstGeom prst="rect">
            <a:avLst/>
          </a:prstGeom>
        </p:spPr>
      </p:pic>
      <p:cxnSp>
        <p:nvCxnSpPr>
          <p:cNvPr id="9" name="Connector: Curved 8">
            <a:extLst>
              <a:ext uri="{FF2B5EF4-FFF2-40B4-BE49-F238E27FC236}">
                <a16:creationId xmlns:a16="http://schemas.microsoft.com/office/drawing/2014/main" id="{0022A4E6-0DFC-4F26-8D45-E6C3CD86E662}"/>
              </a:ext>
            </a:extLst>
          </p:cNvPr>
          <p:cNvCxnSpPr>
            <a:cxnSpLocks/>
            <a:endCxn id="15" idx="3"/>
          </p:cNvCxnSpPr>
          <p:nvPr/>
        </p:nvCxnSpPr>
        <p:spPr>
          <a:xfrm flipV="1">
            <a:off x="7239000" y="3045532"/>
            <a:ext cx="2415041" cy="2373277"/>
          </a:xfrm>
          <a:prstGeom prst="curvedConnector3">
            <a:avLst>
              <a:gd name="adj1" fmla="val 167838"/>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C257A74-5682-4174-9758-BA1EBE2DBF00}"/>
              </a:ext>
            </a:extLst>
          </p:cNvPr>
          <p:cNvCxnSpPr>
            <a:stCxn id="22" idx="2"/>
            <a:endCxn id="29" idx="0"/>
          </p:cNvCxnSpPr>
          <p:nvPr/>
        </p:nvCxnSpPr>
        <p:spPr>
          <a:xfrm>
            <a:off x="5663930" y="4725808"/>
            <a:ext cx="0" cy="341869"/>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DE94690-2C06-4EEB-9242-2E714D30FFBD}"/>
              </a:ext>
            </a:extLst>
          </p:cNvPr>
          <p:cNvSpPr txBox="1"/>
          <p:nvPr/>
        </p:nvSpPr>
        <p:spPr>
          <a:xfrm>
            <a:off x="7239000" y="5502204"/>
            <a:ext cx="3511550" cy="369332"/>
          </a:xfrm>
          <a:prstGeom prst="rect">
            <a:avLst/>
          </a:prstGeom>
          <a:noFill/>
        </p:spPr>
        <p:txBody>
          <a:bodyPr wrap="square" rtlCol="0">
            <a:spAutoFit/>
          </a:bodyPr>
          <a:lstStyle/>
          <a:p>
            <a:r>
              <a:rPr lang="en-US" dirty="0"/>
              <a:t>Not a match – try another patch</a:t>
            </a:r>
          </a:p>
        </p:txBody>
      </p:sp>
      <p:sp>
        <p:nvSpPr>
          <p:cNvPr id="43" name="TextBox 42">
            <a:extLst>
              <a:ext uri="{FF2B5EF4-FFF2-40B4-BE49-F238E27FC236}">
                <a16:creationId xmlns:a16="http://schemas.microsoft.com/office/drawing/2014/main" id="{FB8BF681-0254-4BE3-B53B-D7E59CF8B603}"/>
              </a:ext>
            </a:extLst>
          </p:cNvPr>
          <p:cNvSpPr txBox="1"/>
          <p:nvPr/>
        </p:nvSpPr>
        <p:spPr>
          <a:xfrm>
            <a:off x="2019377" y="5625603"/>
            <a:ext cx="4236978" cy="369332"/>
          </a:xfrm>
          <a:prstGeom prst="rect">
            <a:avLst/>
          </a:prstGeom>
          <a:noFill/>
        </p:spPr>
        <p:txBody>
          <a:bodyPr wrap="square" rtlCol="0">
            <a:spAutoFit/>
          </a:bodyPr>
          <a:lstStyle/>
          <a:p>
            <a:r>
              <a:rPr lang="en-US" b="1" dirty="0"/>
              <a:t>Good match! Continue to fine localization</a:t>
            </a:r>
          </a:p>
        </p:txBody>
      </p:sp>
      <p:graphicFrame>
        <p:nvGraphicFramePr>
          <p:cNvPr id="45" name="TextBox 2">
            <a:extLst>
              <a:ext uri="{FF2B5EF4-FFF2-40B4-BE49-F238E27FC236}">
                <a16:creationId xmlns:a16="http://schemas.microsoft.com/office/drawing/2014/main" id="{0AC391AD-D93F-4722-809F-94761DA64B47}"/>
              </a:ext>
            </a:extLst>
          </p:cNvPr>
          <p:cNvGraphicFramePr/>
          <p:nvPr>
            <p:extLst>
              <p:ext uri="{D42A27DB-BD31-4B8C-83A1-F6EECF244321}">
                <p14:modId xmlns:p14="http://schemas.microsoft.com/office/powerpoint/2010/main" val="1702734011"/>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2" name="Arrow: Down 41">
            <a:extLst>
              <a:ext uri="{FF2B5EF4-FFF2-40B4-BE49-F238E27FC236}">
                <a16:creationId xmlns:a16="http://schemas.microsoft.com/office/drawing/2014/main" id="{1654EB07-81D1-43B4-93AB-485C8BBA37C2}"/>
              </a:ext>
            </a:extLst>
          </p:cNvPr>
          <p:cNvSpPr/>
          <p:nvPr/>
        </p:nvSpPr>
        <p:spPr>
          <a:xfrm>
            <a:off x="3899305" y="5994934"/>
            <a:ext cx="282571" cy="74610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8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843B545-762F-47A9-8DEF-334CF9B1434F}"/>
              </a:ext>
            </a:extLst>
          </p:cNvPr>
          <p:cNvSpPr/>
          <p:nvPr/>
        </p:nvSpPr>
        <p:spPr>
          <a:xfrm>
            <a:off x="133350" y="965200"/>
            <a:ext cx="11722447" cy="5740400"/>
          </a:xfrm>
          <a:prstGeom prst="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088CC0D-5BCD-40E2-8359-F4A0762E504A}"/>
              </a:ext>
            </a:extLst>
          </p:cNvPr>
          <p:cNvGrpSpPr/>
          <p:nvPr/>
        </p:nvGrpSpPr>
        <p:grpSpPr>
          <a:xfrm>
            <a:off x="590530" y="1124231"/>
            <a:ext cx="11003059" cy="5407416"/>
            <a:chOff x="112745" y="845560"/>
            <a:chExt cx="11003059" cy="5407416"/>
          </a:xfrm>
        </p:grpSpPr>
        <p:cxnSp>
          <p:nvCxnSpPr>
            <p:cNvPr id="42" name="Connector: Elbow 41">
              <a:extLst>
                <a:ext uri="{FF2B5EF4-FFF2-40B4-BE49-F238E27FC236}">
                  <a16:creationId xmlns:a16="http://schemas.microsoft.com/office/drawing/2014/main" id="{674A674D-1898-4374-BFB5-D7729137A20E}"/>
                </a:ext>
              </a:extLst>
            </p:cNvPr>
            <p:cNvCxnSpPr>
              <a:cxnSpLocks/>
              <a:stCxn id="5" idx="1"/>
              <a:endCxn id="59" idx="0"/>
            </p:cNvCxnSpPr>
            <p:nvPr/>
          </p:nvCxnSpPr>
          <p:spPr>
            <a:xfrm rot="10800000" flipH="1" flipV="1">
              <a:off x="166639" y="1485951"/>
              <a:ext cx="2581106" cy="3286123"/>
            </a:xfrm>
            <a:prstGeom prst="bentConnector4">
              <a:avLst>
                <a:gd name="adj1" fmla="val -8857"/>
                <a:gd name="adj2" fmla="val 62816"/>
              </a:avLst>
            </a:prstGeom>
            <a:ln w="41275">
              <a:solidFill>
                <a:srgbClr val="BF9000"/>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0B2953BD-63C1-40EA-AB21-026D34339B9F}"/>
                </a:ext>
              </a:extLst>
            </p:cNvPr>
            <p:cNvSpPr/>
            <p:nvPr/>
          </p:nvSpPr>
          <p:spPr>
            <a:xfrm>
              <a:off x="2307323" y="4767746"/>
              <a:ext cx="532011" cy="428674"/>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102" name="Rectangle: Rounded Corners 101">
              <a:extLst>
                <a:ext uri="{FF2B5EF4-FFF2-40B4-BE49-F238E27FC236}">
                  <a16:creationId xmlns:a16="http://schemas.microsoft.com/office/drawing/2014/main" id="{4D65AA21-AB89-4E6C-A790-0BDD621746F3}"/>
                </a:ext>
              </a:extLst>
            </p:cNvPr>
            <p:cNvSpPr/>
            <p:nvPr/>
          </p:nvSpPr>
          <p:spPr>
            <a:xfrm>
              <a:off x="2703984" y="4772075"/>
              <a:ext cx="532011" cy="428674"/>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73" name="Rectangle: Rounded Corners 72">
              <a:extLst>
                <a:ext uri="{FF2B5EF4-FFF2-40B4-BE49-F238E27FC236}">
                  <a16:creationId xmlns:a16="http://schemas.microsoft.com/office/drawing/2014/main" id="{FDE0B356-8549-4858-9290-315624B769B7}"/>
                </a:ext>
              </a:extLst>
            </p:cNvPr>
            <p:cNvSpPr/>
            <p:nvPr/>
          </p:nvSpPr>
          <p:spPr>
            <a:xfrm>
              <a:off x="1943462" y="845560"/>
              <a:ext cx="5509903" cy="2357250"/>
            </a:xfrm>
            <a:prstGeom prst="roundRect">
              <a:avLst>
                <a:gd name="adj" fmla="val 882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device&#10;&#10;Description automatically generated">
              <a:extLst>
                <a:ext uri="{FF2B5EF4-FFF2-40B4-BE49-F238E27FC236}">
                  <a16:creationId xmlns:a16="http://schemas.microsoft.com/office/drawing/2014/main" id="{9CE5CD7C-EE49-4B39-9D67-36A086AC0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933" y="894637"/>
              <a:ext cx="2250515" cy="2250515"/>
            </a:xfrm>
            <a:prstGeom prst="rect">
              <a:avLst/>
            </a:prstGeom>
          </p:spPr>
        </p:pic>
        <p:sp>
          <p:nvSpPr>
            <p:cNvPr id="211" name="Rectangle: Rounded Corners 210">
              <a:extLst>
                <a:ext uri="{FF2B5EF4-FFF2-40B4-BE49-F238E27FC236}">
                  <a16:creationId xmlns:a16="http://schemas.microsoft.com/office/drawing/2014/main" id="{4CD9BB4B-DFA1-4E7D-AFF7-82E7363CB577}"/>
                </a:ext>
              </a:extLst>
            </p:cNvPr>
            <p:cNvSpPr/>
            <p:nvPr/>
          </p:nvSpPr>
          <p:spPr>
            <a:xfrm>
              <a:off x="112745" y="3934684"/>
              <a:ext cx="5296070" cy="2293626"/>
            </a:xfrm>
            <a:prstGeom prst="roundRect">
              <a:avLst>
                <a:gd name="adj" fmla="val 882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Rectangle: Rounded Corners 195">
              <a:extLst>
                <a:ext uri="{FF2B5EF4-FFF2-40B4-BE49-F238E27FC236}">
                  <a16:creationId xmlns:a16="http://schemas.microsoft.com/office/drawing/2014/main" id="{87034BCB-FB12-4C43-8132-14D7E89A1159}"/>
                </a:ext>
              </a:extLst>
            </p:cNvPr>
            <p:cNvSpPr/>
            <p:nvPr/>
          </p:nvSpPr>
          <p:spPr>
            <a:xfrm>
              <a:off x="5703123" y="3959350"/>
              <a:ext cx="5412681" cy="2293626"/>
            </a:xfrm>
            <a:prstGeom prst="roundRect">
              <a:avLst>
                <a:gd name="adj" fmla="val 8823"/>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outdoor, mountain, tree, plant&#10;&#10;Description automatically generated">
              <a:extLst>
                <a:ext uri="{FF2B5EF4-FFF2-40B4-BE49-F238E27FC236}">
                  <a16:creationId xmlns:a16="http://schemas.microsoft.com/office/drawing/2014/main" id="{8C9E194F-C728-4FBB-A70C-D1CE132EC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39" y="1037360"/>
              <a:ext cx="1345775" cy="897183"/>
            </a:xfrm>
            <a:prstGeom prst="rect">
              <a:avLst/>
            </a:prstGeom>
            <a:ln w="38100">
              <a:solidFill>
                <a:srgbClr val="BF9000"/>
              </a:solidFill>
            </a:ln>
          </p:spPr>
        </p:pic>
        <p:sp>
          <p:nvSpPr>
            <p:cNvPr id="30" name="TextBox 29">
              <a:extLst>
                <a:ext uri="{FF2B5EF4-FFF2-40B4-BE49-F238E27FC236}">
                  <a16:creationId xmlns:a16="http://schemas.microsoft.com/office/drawing/2014/main" id="{87E57AAC-9BAB-4A4D-AD81-B4771B2E9455}"/>
                </a:ext>
              </a:extLst>
            </p:cNvPr>
            <p:cNvSpPr txBox="1"/>
            <p:nvPr/>
          </p:nvSpPr>
          <p:spPr>
            <a:xfrm>
              <a:off x="166639" y="2373210"/>
              <a:ext cx="1376911" cy="677108"/>
            </a:xfrm>
            <a:prstGeom prst="rect">
              <a:avLst/>
            </a:prstGeom>
            <a:noFill/>
            <a:ln w="38100">
              <a:solidFill>
                <a:srgbClr val="3E6CC0"/>
              </a:solidFill>
            </a:ln>
          </p:spPr>
          <p:txBody>
            <a:bodyPr wrap="square" rtlCol="0">
              <a:spAutoFit/>
            </a:bodyPr>
            <a:lstStyle/>
            <a:p>
              <a:r>
                <a:rPr lang="en-US" sz="1400" u="sng" dirty="0">
                  <a:solidFill>
                    <a:srgbClr val="3E6CC0"/>
                  </a:solidFill>
                  <a:latin typeface="Times New Roman" panose="02020603050405020304" pitchFamily="18" charset="0"/>
                  <a:cs typeface="Times New Roman" panose="02020603050405020304" pitchFamily="18" charset="0"/>
                </a:rPr>
                <a:t>Image Metadata</a:t>
              </a:r>
            </a:p>
            <a:p>
              <a:pPr marL="285756" indent="-285756">
                <a:buFont typeface="Arial" panose="020B0604020202020204" pitchFamily="34" charset="0"/>
                <a:buChar char="•"/>
              </a:pPr>
              <a:r>
                <a:rPr lang="en-US" sz="1200" dirty="0">
                  <a:solidFill>
                    <a:srgbClr val="3E6CC0"/>
                  </a:solidFill>
                  <a:latin typeface="Times New Roman" panose="02020603050405020304" pitchFamily="18" charset="0"/>
                  <a:cs typeface="Times New Roman" panose="02020603050405020304" pitchFamily="18" charset="0"/>
                </a:rPr>
                <a:t>Timestamp</a:t>
              </a:r>
            </a:p>
            <a:p>
              <a:pPr marL="285756" indent="-285756">
                <a:buFont typeface="Arial" panose="020B0604020202020204" pitchFamily="34" charset="0"/>
                <a:buChar char="•"/>
              </a:pPr>
              <a:r>
                <a:rPr lang="en-US" sz="1200" dirty="0">
                  <a:solidFill>
                    <a:srgbClr val="3E6CC0"/>
                  </a:solidFill>
                  <a:latin typeface="Times New Roman" panose="02020603050405020304" pitchFamily="18" charset="0"/>
                  <a:cs typeface="Times New Roman" panose="02020603050405020304" pitchFamily="18" charset="0"/>
                </a:rPr>
                <a:t>Focal Length</a:t>
              </a:r>
            </a:p>
          </p:txBody>
        </p:sp>
        <p:sp>
          <p:nvSpPr>
            <p:cNvPr id="46" name="Plus Sign 45">
              <a:extLst>
                <a:ext uri="{FF2B5EF4-FFF2-40B4-BE49-F238E27FC236}">
                  <a16:creationId xmlns:a16="http://schemas.microsoft.com/office/drawing/2014/main" id="{96B95211-92B0-4968-A27A-0ED423650BEE}"/>
                </a:ext>
              </a:extLst>
            </p:cNvPr>
            <p:cNvSpPr/>
            <p:nvPr/>
          </p:nvSpPr>
          <p:spPr>
            <a:xfrm>
              <a:off x="714782" y="2048322"/>
              <a:ext cx="295470" cy="278325"/>
            </a:xfrm>
            <a:prstGeom prst="mathPlus">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4864246-C013-4ACB-AA5A-E7A9A8126589}"/>
                </a:ext>
              </a:extLst>
            </p:cNvPr>
            <p:cNvSpPr txBox="1"/>
            <p:nvPr/>
          </p:nvSpPr>
          <p:spPr>
            <a:xfrm>
              <a:off x="4548604" y="931602"/>
              <a:ext cx="2845383"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satellite image generation</a:t>
              </a:r>
            </a:p>
          </p:txBody>
        </p:sp>
        <p:cxnSp>
          <p:nvCxnSpPr>
            <p:cNvPr id="117" name="Connector: Elbow 116">
              <a:extLst>
                <a:ext uri="{FF2B5EF4-FFF2-40B4-BE49-F238E27FC236}">
                  <a16:creationId xmlns:a16="http://schemas.microsoft.com/office/drawing/2014/main" id="{F3AF9796-2F5A-45DE-958C-EBE4474626E4}"/>
                </a:ext>
              </a:extLst>
            </p:cNvPr>
            <p:cNvCxnSpPr>
              <a:cxnSpLocks/>
              <a:stCxn id="135" idx="2"/>
              <a:endCxn id="59" idx="0"/>
            </p:cNvCxnSpPr>
            <p:nvPr/>
          </p:nvCxnSpPr>
          <p:spPr>
            <a:xfrm rot="5400000">
              <a:off x="3321198" y="1741286"/>
              <a:ext cx="2457336" cy="3604242"/>
            </a:xfrm>
            <a:prstGeom prst="bentConnector3">
              <a:avLst>
                <a:gd name="adj1" fmla="val 50000"/>
              </a:avLst>
            </a:prstGeom>
            <a:ln w="57150">
              <a:solidFill>
                <a:srgbClr val="231EDC"/>
              </a:solidFill>
              <a:tailEnd type="stealth"/>
            </a:ln>
          </p:spPr>
          <p:style>
            <a:lnRef idx="1">
              <a:schemeClr val="accent1"/>
            </a:lnRef>
            <a:fillRef idx="0">
              <a:schemeClr val="accent1"/>
            </a:fillRef>
            <a:effectRef idx="0">
              <a:schemeClr val="accent1"/>
            </a:effectRef>
            <a:fontRef idx="minor">
              <a:schemeClr val="tx1"/>
            </a:fontRef>
          </p:style>
        </p:cxnSp>
        <p:pic>
          <p:nvPicPr>
            <p:cNvPr id="133" name="Picture 132" descr="A picture containing outdoor&#10;&#10;Description automatically generated">
              <a:extLst>
                <a:ext uri="{FF2B5EF4-FFF2-40B4-BE49-F238E27FC236}">
                  <a16:creationId xmlns:a16="http://schemas.microsoft.com/office/drawing/2014/main" id="{0C872920-F71F-445F-BF49-4F0F42C03D1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3442" y="1492678"/>
              <a:ext cx="757207" cy="568811"/>
            </a:xfrm>
            <a:prstGeom prst="rect">
              <a:avLst/>
            </a:prstGeom>
            <a:ln w="28575">
              <a:solidFill>
                <a:srgbClr val="231EDC"/>
              </a:solidFill>
            </a:ln>
          </p:spPr>
        </p:pic>
        <p:pic>
          <p:nvPicPr>
            <p:cNvPr id="134" name="Picture 133" descr="An aerial view of a city&#10;&#10;Description automatically generated">
              <a:extLst>
                <a:ext uri="{FF2B5EF4-FFF2-40B4-BE49-F238E27FC236}">
                  <a16:creationId xmlns:a16="http://schemas.microsoft.com/office/drawing/2014/main" id="{32DC8EFA-ED8F-4D85-912E-2B309604480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24118" y="1639486"/>
              <a:ext cx="757207" cy="568810"/>
            </a:xfrm>
            <a:prstGeom prst="rect">
              <a:avLst/>
            </a:prstGeom>
            <a:ln w="28575">
              <a:solidFill>
                <a:srgbClr val="231EDC"/>
              </a:solidFill>
            </a:ln>
          </p:spPr>
        </p:pic>
        <p:pic>
          <p:nvPicPr>
            <p:cNvPr id="135" name="Picture 134" descr="A picture containing outdoor&#10;&#10;Description automatically generated">
              <a:extLst>
                <a:ext uri="{FF2B5EF4-FFF2-40B4-BE49-F238E27FC236}">
                  <a16:creationId xmlns:a16="http://schemas.microsoft.com/office/drawing/2014/main" id="{DB980414-8DCE-4E44-9174-38FA2E2D20C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78993" y="1754357"/>
              <a:ext cx="745987" cy="560382"/>
            </a:xfrm>
            <a:prstGeom prst="rect">
              <a:avLst/>
            </a:prstGeom>
            <a:ln w="28575">
              <a:solidFill>
                <a:srgbClr val="231EDC"/>
              </a:solidFill>
            </a:ln>
          </p:spPr>
        </p:pic>
        <p:cxnSp>
          <p:nvCxnSpPr>
            <p:cNvPr id="130" name="Connector: Elbow 129">
              <a:extLst>
                <a:ext uri="{FF2B5EF4-FFF2-40B4-BE49-F238E27FC236}">
                  <a16:creationId xmlns:a16="http://schemas.microsoft.com/office/drawing/2014/main" id="{BF9C51DB-5864-410C-9D6C-58E4372874A7}"/>
                </a:ext>
              </a:extLst>
            </p:cNvPr>
            <p:cNvCxnSpPr>
              <a:cxnSpLocks/>
            </p:cNvCxnSpPr>
            <p:nvPr/>
          </p:nvCxnSpPr>
          <p:spPr>
            <a:xfrm flipV="1">
              <a:off x="3126581" y="1885292"/>
              <a:ext cx="2846802" cy="14253"/>
            </a:xfrm>
            <a:prstGeom prst="bentConnector3">
              <a:avLst>
                <a:gd name="adj1" fmla="val 50000"/>
              </a:avLst>
            </a:prstGeom>
            <a:ln w="19050">
              <a:solidFill>
                <a:srgbClr val="231EDC"/>
              </a:solidFill>
              <a:tailEnd type="stealth"/>
            </a:ln>
          </p:spPr>
          <p:style>
            <a:lnRef idx="1">
              <a:schemeClr val="accent1"/>
            </a:lnRef>
            <a:fillRef idx="0">
              <a:schemeClr val="accent1"/>
            </a:fillRef>
            <a:effectRef idx="0">
              <a:schemeClr val="accent1"/>
            </a:effectRef>
            <a:fontRef idx="minor">
              <a:schemeClr val="tx1"/>
            </a:fontRef>
          </p:style>
        </p:cxnSp>
        <p:pic>
          <p:nvPicPr>
            <p:cNvPr id="159" name="Picture 158" descr="A picture containing text&#10;&#10;Description automatically generated">
              <a:extLst>
                <a:ext uri="{FF2B5EF4-FFF2-40B4-BE49-F238E27FC236}">
                  <a16:creationId xmlns:a16="http://schemas.microsoft.com/office/drawing/2014/main" id="{A77FFB4E-494D-44E1-AA67-2B05F524CF3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18" b="94301" l="6675" r="95812">
                          <a14:foregroundMark x1="40314" y1="11917" x2="22120" y2="12781"/>
                          <a14:foregroundMark x1="22120" y1="12781" x2="12042" y2="18826"/>
                          <a14:foregroundMark x1="12042" y1="18826" x2="7461" y2="36097"/>
                          <a14:foregroundMark x1="7461" y1="36097" x2="10733" y2="84629"/>
                          <a14:foregroundMark x1="10733" y1="84629" x2="26963" y2="89465"/>
                          <a14:foregroundMark x1="26963" y1="89465" x2="39267" y2="83592"/>
                          <a14:foregroundMark x1="39267" y1="83592" x2="15183" y2="89810"/>
                          <a14:foregroundMark x1="15183" y1="89810" x2="6806" y2="62867"/>
                          <a14:foregroundMark x1="6806" y1="62867" x2="10864" y2="17098"/>
                          <a14:foregroundMark x1="10864" y1="17098" x2="26702" y2="10190"/>
                          <a14:foregroundMark x1="26702" y1="10190" x2="77094" y2="5872"/>
                          <a14:foregroundMark x1="77094" y1="5872" x2="87304" y2="8117"/>
                          <a14:foregroundMark x1="87304" y1="8117" x2="91885" y2="20380"/>
                          <a14:foregroundMark x1="91885" y1="20380" x2="92932" y2="60276"/>
                          <a14:foregroundMark x1="92932" y1="60276" x2="95942" y2="25216"/>
                          <a14:foregroundMark x1="95942" y1="25216" x2="95288" y2="10708"/>
                          <a14:foregroundMark x1="95942" y1="5354" x2="20157" y2="6736"/>
                          <a14:foregroundMark x1="20157" y1="6736" x2="7984" y2="14162"/>
                          <a14:foregroundMark x1="7984" y1="14162" x2="4450" y2="78066"/>
                          <a14:foregroundMark x1="4450" y1="78066" x2="5759" y2="90155"/>
                          <a14:foregroundMark x1="5759" y1="90155" x2="29581" y2="94473"/>
                          <a14:foregroundMark x1="29581" y1="94473" x2="40838" y2="91019"/>
                          <a14:foregroundMark x1="40838" y1="91019" x2="48298" y2="84801"/>
                          <a14:foregroundMark x1="49869" y1="94473" x2="49869" y2="94473"/>
                          <a14:foregroundMark x1="7068" y1="74784" x2="7068" y2="74784"/>
                          <a14:foregroundMark x1="9817" y1="9154" x2="9817" y2="9154"/>
                          <a14:foregroundMark x1="9817" y1="6218" x2="9817" y2="6218"/>
                          <a14:foregroundMark x1="44634" y1="2418" x2="44634" y2="2418"/>
                        </a14:backgroundRemoval>
                      </a14:imgEffect>
                    </a14:imgLayer>
                  </a14:imgProps>
                </a:ext>
                <a:ext uri="{28A0092B-C50C-407E-A947-70E740481C1C}">
                  <a14:useLocalDpi xmlns:a14="http://schemas.microsoft.com/office/drawing/2010/main" val="0"/>
                </a:ext>
              </a:extLst>
            </a:blip>
            <a:srcRect l="4589" t="1927" r="1161" b="4896"/>
            <a:stretch/>
          </p:blipFill>
          <p:spPr>
            <a:xfrm flipH="1">
              <a:off x="6061129" y="4250185"/>
              <a:ext cx="2268498" cy="1741112"/>
            </a:xfrm>
            <a:prstGeom prst="rect">
              <a:avLst/>
            </a:prstGeom>
            <a:ln w="31750">
              <a:noFill/>
            </a:ln>
          </p:spPr>
        </p:pic>
        <p:sp>
          <p:nvSpPr>
            <p:cNvPr id="59" name="Rectangle: Rounded Corners 58">
              <a:extLst>
                <a:ext uri="{FF2B5EF4-FFF2-40B4-BE49-F238E27FC236}">
                  <a16:creationId xmlns:a16="http://schemas.microsoft.com/office/drawing/2014/main" id="{1551EA0D-DA0B-4842-8289-E06D03E89EB0}"/>
                </a:ext>
              </a:extLst>
            </p:cNvPr>
            <p:cNvSpPr/>
            <p:nvPr/>
          </p:nvSpPr>
          <p:spPr>
            <a:xfrm>
              <a:off x="2197248" y="4772075"/>
              <a:ext cx="1100994" cy="428674"/>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Matcher</a:t>
              </a:r>
            </a:p>
          </p:txBody>
        </p:sp>
        <p:pic>
          <p:nvPicPr>
            <p:cNvPr id="70" name="Picture 69" descr="Website&#10;&#10;Description automatically generated with medium confidence">
              <a:extLst>
                <a:ext uri="{FF2B5EF4-FFF2-40B4-BE49-F238E27FC236}">
                  <a16:creationId xmlns:a16="http://schemas.microsoft.com/office/drawing/2014/main" id="{ED8E6D84-E8C3-4F7C-8835-2E1FE2766A1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288" t="2457" r="3627" b="4705"/>
            <a:stretch/>
          </p:blipFill>
          <p:spPr>
            <a:xfrm>
              <a:off x="258807" y="4364856"/>
              <a:ext cx="1643366" cy="1255600"/>
            </a:xfrm>
            <a:prstGeom prst="rect">
              <a:avLst/>
            </a:prstGeom>
            <a:ln w="28575">
              <a:solidFill>
                <a:schemeClr val="tx1"/>
              </a:solidFill>
            </a:ln>
          </p:spPr>
        </p:pic>
        <p:pic>
          <p:nvPicPr>
            <p:cNvPr id="69" name="Picture 68" descr="A picture containing text, screen, display&#10;&#10;Description automatically generated">
              <a:extLst>
                <a:ext uri="{FF2B5EF4-FFF2-40B4-BE49-F238E27FC236}">
                  <a16:creationId xmlns:a16="http://schemas.microsoft.com/office/drawing/2014/main" id="{316B1C8E-E775-4A8C-A9E8-3BBD79C4DED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816" t="3433" r="2090" b="5087"/>
            <a:stretch/>
          </p:blipFill>
          <p:spPr>
            <a:xfrm>
              <a:off x="3595106" y="4364856"/>
              <a:ext cx="1642228" cy="1222970"/>
            </a:xfrm>
            <a:prstGeom prst="rect">
              <a:avLst/>
            </a:prstGeom>
            <a:ln w="28575">
              <a:solidFill>
                <a:schemeClr val="tx1"/>
              </a:solidFill>
            </a:ln>
          </p:spPr>
        </p:pic>
        <p:pic>
          <p:nvPicPr>
            <p:cNvPr id="145" name="Picture 144" descr="Icon&#10;&#10;Description automatically generated with medium confidence">
              <a:extLst>
                <a:ext uri="{FF2B5EF4-FFF2-40B4-BE49-F238E27FC236}">
                  <a16:creationId xmlns:a16="http://schemas.microsoft.com/office/drawing/2014/main" id="{FF5684B6-5917-4567-A799-7F9C98A4A5A5}"/>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3363487" y="4688180"/>
              <a:ext cx="581584" cy="570680"/>
            </a:xfrm>
            <a:prstGeom prst="rect">
              <a:avLst/>
            </a:prstGeom>
          </p:spPr>
        </p:pic>
        <p:pic>
          <p:nvPicPr>
            <p:cNvPr id="146" name="Graphic 145">
              <a:extLst>
                <a:ext uri="{FF2B5EF4-FFF2-40B4-BE49-F238E27FC236}">
                  <a16:creationId xmlns:a16="http://schemas.microsoft.com/office/drawing/2014/main" id="{ADD7D501-2CF1-411E-A3EE-FECDF5DBE1F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01994" y="4739171"/>
              <a:ext cx="532011" cy="532011"/>
            </a:xfrm>
            <a:prstGeom prst="rect">
              <a:avLst/>
            </a:prstGeom>
          </p:spPr>
        </p:pic>
        <p:cxnSp>
          <p:nvCxnSpPr>
            <p:cNvPr id="163" name="Connector: Elbow 162">
              <a:extLst>
                <a:ext uri="{FF2B5EF4-FFF2-40B4-BE49-F238E27FC236}">
                  <a16:creationId xmlns:a16="http://schemas.microsoft.com/office/drawing/2014/main" id="{6E9F6D94-F412-4E5C-84F6-577F276B439F}"/>
                </a:ext>
              </a:extLst>
            </p:cNvPr>
            <p:cNvCxnSpPr>
              <a:cxnSpLocks/>
              <a:stCxn id="70" idx="0"/>
              <a:endCxn id="135" idx="3"/>
            </p:cNvCxnSpPr>
            <p:nvPr/>
          </p:nvCxnSpPr>
          <p:spPr>
            <a:xfrm rot="5400000" flipH="1" flipV="1">
              <a:off x="2737581" y="377457"/>
              <a:ext cx="2330308" cy="5644490"/>
            </a:xfrm>
            <a:prstGeom prst="bentConnector4">
              <a:avLst>
                <a:gd name="adj1" fmla="val 43988"/>
                <a:gd name="adj2" fmla="val 104050"/>
              </a:avLst>
            </a:prstGeom>
            <a:ln w="57150">
              <a:solidFill>
                <a:srgbClr val="C00000"/>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ED2048AD-3503-41A7-8E69-2772E13B4E28}"/>
                </a:ext>
              </a:extLst>
            </p:cNvPr>
            <p:cNvSpPr txBox="1"/>
            <p:nvPr/>
          </p:nvSpPr>
          <p:spPr>
            <a:xfrm>
              <a:off x="3134251" y="5569672"/>
              <a:ext cx="2571292"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Similar</a:t>
              </a:r>
            </a:p>
            <a:p>
              <a:pPr algn="ctr"/>
              <a:r>
                <a:rPr lang="en-US" b="1" dirty="0">
                  <a:latin typeface="Times New Roman" panose="02020603050405020304" pitchFamily="18" charset="0"/>
                  <a:cs typeface="Times New Roman" panose="02020603050405020304" pitchFamily="18" charset="0"/>
                </a:rPr>
                <a:t>Get tie points</a:t>
              </a:r>
            </a:p>
          </p:txBody>
        </p:sp>
        <p:pic>
          <p:nvPicPr>
            <p:cNvPr id="183" name="Picture 182" descr="Chart, line chart, polygon&#10;&#10;Description automatically generated">
              <a:extLst>
                <a:ext uri="{FF2B5EF4-FFF2-40B4-BE49-F238E27FC236}">
                  <a16:creationId xmlns:a16="http://schemas.microsoft.com/office/drawing/2014/main" id="{736B884F-D804-4D6D-AB23-2026E9535E5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155" t="2306" r="1571" b="4361"/>
            <a:stretch/>
          </p:blipFill>
          <p:spPr>
            <a:xfrm>
              <a:off x="9443096" y="4299780"/>
              <a:ext cx="1449347" cy="1741112"/>
            </a:xfrm>
            <a:prstGeom prst="rect">
              <a:avLst/>
            </a:prstGeom>
          </p:spPr>
        </p:pic>
        <p:sp>
          <p:nvSpPr>
            <p:cNvPr id="198" name="TextBox 197">
              <a:extLst>
                <a:ext uri="{FF2B5EF4-FFF2-40B4-BE49-F238E27FC236}">
                  <a16:creationId xmlns:a16="http://schemas.microsoft.com/office/drawing/2014/main" id="{E433EC51-2B0B-4A7B-9CB9-C75924391B76}"/>
                </a:ext>
              </a:extLst>
            </p:cNvPr>
            <p:cNvSpPr txBox="1"/>
            <p:nvPr/>
          </p:nvSpPr>
          <p:spPr>
            <a:xfrm>
              <a:off x="6061128" y="3956440"/>
              <a:ext cx="4586287"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Correspondences           </a:t>
              </a:r>
              <a:r>
                <a:rPr lang="en-US" sz="1400" b="1" dirty="0" err="1">
                  <a:latin typeface="Times New Roman" panose="02020603050405020304" pitchFamily="18" charset="0"/>
                  <a:cs typeface="Times New Roman" panose="02020603050405020304" pitchFamily="18" charset="0"/>
                </a:rPr>
                <a:t>Tiepoints</a:t>
              </a:r>
              <a:r>
                <a:rPr lang="en-US" sz="1400" b="1" dirty="0">
                  <a:latin typeface="Times New Roman" panose="02020603050405020304" pitchFamily="18" charset="0"/>
                  <a:cs typeface="Times New Roman" panose="02020603050405020304" pitchFamily="18" charset="0"/>
                </a:rPr>
                <a:t>	               Transform</a:t>
              </a:r>
            </a:p>
          </p:txBody>
        </p:sp>
        <p:sp>
          <p:nvSpPr>
            <p:cNvPr id="199" name="Arrow: Right 198">
              <a:extLst>
                <a:ext uri="{FF2B5EF4-FFF2-40B4-BE49-F238E27FC236}">
                  <a16:creationId xmlns:a16="http://schemas.microsoft.com/office/drawing/2014/main" id="{F5BE22F2-E777-4A7F-A95F-B2CEF5AE149F}"/>
                </a:ext>
              </a:extLst>
            </p:cNvPr>
            <p:cNvSpPr/>
            <p:nvPr/>
          </p:nvSpPr>
          <p:spPr>
            <a:xfrm>
              <a:off x="8378793" y="4814225"/>
              <a:ext cx="1033215" cy="495300"/>
            </a:xfrm>
            <a:prstGeom prst="rightArrow">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RANSAC</a:t>
              </a:r>
            </a:p>
          </p:txBody>
        </p:sp>
        <p:sp>
          <p:nvSpPr>
            <p:cNvPr id="200" name="Rectangle 199">
              <a:extLst>
                <a:ext uri="{FF2B5EF4-FFF2-40B4-BE49-F238E27FC236}">
                  <a16:creationId xmlns:a16="http://schemas.microsoft.com/office/drawing/2014/main" id="{9690C11A-664F-4BE8-B6E8-0E950CA1366B}"/>
                </a:ext>
              </a:extLst>
            </p:cNvPr>
            <p:cNvSpPr/>
            <p:nvPr/>
          </p:nvSpPr>
          <p:spPr>
            <a:xfrm>
              <a:off x="6074698" y="4258198"/>
              <a:ext cx="1092738" cy="1148119"/>
            </a:xfrm>
            <a:prstGeom prst="rect">
              <a:avLst/>
            </a:prstGeom>
            <a:noFill/>
            <a:ln w="34925">
              <a:solidFill>
                <a:srgbClr val="231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095198C-0EA5-488F-B516-3247B8619E0B}"/>
                </a:ext>
              </a:extLst>
            </p:cNvPr>
            <p:cNvSpPr/>
            <p:nvPr/>
          </p:nvSpPr>
          <p:spPr>
            <a:xfrm>
              <a:off x="7196351" y="4258198"/>
              <a:ext cx="1137984" cy="1741112"/>
            </a:xfrm>
            <a:prstGeom prst="rect">
              <a:avLst/>
            </a:prstGeom>
            <a:noFill/>
            <a:ln w="34925">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Arrow: Right 201">
              <a:extLst>
                <a:ext uri="{FF2B5EF4-FFF2-40B4-BE49-F238E27FC236}">
                  <a16:creationId xmlns:a16="http://schemas.microsoft.com/office/drawing/2014/main" id="{96E2865D-BC69-4B26-A928-7DD4B9F1AEF8}"/>
                </a:ext>
              </a:extLst>
            </p:cNvPr>
            <p:cNvSpPr/>
            <p:nvPr/>
          </p:nvSpPr>
          <p:spPr>
            <a:xfrm>
              <a:off x="5335581" y="4910132"/>
              <a:ext cx="572193" cy="305663"/>
            </a:xfrm>
            <a:prstGeom prst="rightArrow">
              <a:avLst/>
            </a:prstGeom>
            <a:solidFill>
              <a:srgbClr val="62B0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5" name="Connector: Elbow 224">
              <a:extLst>
                <a:ext uri="{FF2B5EF4-FFF2-40B4-BE49-F238E27FC236}">
                  <a16:creationId xmlns:a16="http://schemas.microsoft.com/office/drawing/2014/main" id="{359951B8-6E09-43DF-91D7-CEFF64ECA908}"/>
                </a:ext>
              </a:extLst>
            </p:cNvPr>
            <p:cNvCxnSpPr>
              <a:cxnSpLocks/>
              <a:stCxn id="30" idx="3"/>
              <a:endCxn id="73" idx="1"/>
            </p:cNvCxnSpPr>
            <p:nvPr/>
          </p:nvCxnSpPr>
          <p:spPr>
            <a:xfrm flipV="1">
              <a:off x="1543550" y="2024185"/>
              <a:ext cx="399912" cy="687579"/>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8" name="TextBox 227">
              <a:extLst>
                <a:ext uri="{FF2B5EF4-FFF2-40B4-BE49-F238E27FC236}">
                  <a16:creationId xmlns:a16="http://schemas.microsoft.com/office/drawing/2014/main" id="{FE35DC4F-3CDE-4DC6-9BE8-674AF5ACBDB5}"/>
                </a:ext>
              </a:extLst>
            </p:cNvPr>
            <p:cNvSpPr txBox="1"/>
            <p:nvPr/>
          </p:nvSpPr>
          <p:spPr>
            <a:xfrm>
              <a:off x="1958965" y="901332"/>
              <a:ext cx="45360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a:t>
              </a:r>
            </a:p>
          </p:txBody>
        </p:sp>
        <p:sp>
          <p:nvSpPr>
            <p:cNvPr id="229" name="TextBox 228">
              <a:extLst>
                <a:ext uri="{FF2B5EF4-FFF2-40B4-BE49-F238E27FC236}">
                  <a16:creationId xmlns:a16="http://schemas.microsoft.com/office/drawing/2014/main" id="{045B9B7F-3E0F-4060-80A4-22E6AF894EDD}"/>
                </a:ext>
              </a:extLst>
            </p:cNvPr>
            <p:cNvSpPr txBox="1"/>
            <p:nvPr/>
          </p:nvSpPr>
          <p:spPr>
            <a:xfrm>
              <a:off x="4257130" y="912388"/>
              <a:ext cx="55772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a:t>
              </a:r>
            </a:p>
          </p:txBody>
        </p:sp>
        <p:sp>
          <p:nvSpPr>
            <p:cNvPr id="230" name="TextBox 229">
              <a:extLst>
                <a:ext uri="{FF2B5EF4-FFF2-40B4-BE49-F238E27FC236}">
                  <a16:creationId xmlns:a16="http://schemas.microsoft.com/office/drawing/2014/main" id="{DD4D1C49-13B5-4208-B1E6-D8F9997BDCFE}"/>
                </a:ext>
              </a:extLst>
            </p:cNvPr>
            <p:cNvSpPr txBox="1"/>
            <p:nvPr/>
          </p:nvSpPr>
          <p:spPr>
            <a:xfrm>
              <a:off x="166639" y="3908651"/>
              <a:ext cx="45360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p>
          </p:txBody>
        </p:sp>
        <p:sp>
          <p:nvSpPr>
            <p:cNvPr id="237" name="TextBox 236">
              <a:extLst>
                <a:ext uri="{FF2B5EF4-FFF2-40B4-BE49-F238E27FC236}">
                  <a16:creationId xmlns:a16="http://schemas.microsoft.com/office/drawing/2014/main" id="{812D702C-596F-4CF8-A863-4904AAA0FC30}"/>
                </a:ext>
              </a:extLst>
            </p:cNvPr>
            <p:cNvSpPr txBox="1"/>
            <p:nvPr/>
          </p:nvSpPr>
          <p:spPr>
            <a:xfrm>
              <a:off x="5751886" y="3905033"/>
              <a:ext cx="48579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a:t>
              </a:r>
            </a:p>
          </p:txBody>
        </p:sp>
        <p:cxnSp>
          <p:nvCxnSpPr>
            <p:cNvPr id="7" name="Straight Arrow Connector 6">
              <a:extLst>
                <a:ext uri="{FF2B5EF4-FFF2-40B4-BE49-F238E27FC236}">
                  <a16:creationId xmlns:a16="http://schemas.microsoft.com/office/drawing/2014/main" id="{19DBC988-0498-4AEE-8313-04C5E9770CF6}"/>
                </a:ext>
              </a:extLst>
            </p:cNvPr>
            <p:cNvCxnSpPr>
              <a:cxnSpLocks/>
            </p:cNvCxnSpPr>
            <p:nvPr/>
          </p:nvCxnSpPr>
          <p:spPr>
            <a:xfrm>
              <a:off x="7586397" y="4122957"/>
              <a:ext cx="4229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62C8EAB-D25B-42C2-8ABC-702377E438E1}"/>
                </a:ext>
              </a:extLst>
            </p:cNvPr>
            <p:cNvCxnSpPr/>
            <p:nvPr/>
          </p:nvCxnSpPr>
          <p:spPr>
            <a:xfrm>
              <a:off x="8932601" y="4127480"/>
              <a:ext cx="58102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37FACB4-86C5-4771-8B96-D75DE5ED47E3}"/>
                </a:ext>
              </a:extLst>
            </p:cNvPr>
            <p:cNvSpPr txBox="1"/>
            <p:nvPr/>
          </p:nvSpPr>
          <p:spPr>
            <a:xfrm>
              <a:off x="6232409" y="5620456"/>
              <a:ext cx="931268" cy="276999"/>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(49⁰, 120 ⁰)</a:t>
              </a:r>
            </a:p>
          </p:txBody>
        </p:sp>
        <p:cxnSp>
          <p:nvCxnSpPr>
            <p:cNvPr id="16" name="Connector: Curved 15">
              <a:extLst>
                <a:ext uri="{FF2B5EF4-FFF2-40B4-BE49-F238E27FC236}">
                  <a16:creationId xmlns:a16="http://schemas.microsoft.com/office/drawing/2014/main" id="{001A84FD-A9F9-4B83-A8B9-6E0D9CD8B576}"/>
                </a:ext>
              </a:extLst>
            </p:cNvPr>
            <p:cNvCxnSpPr>
              <a:cxnSpLocks/>
              <a:endCxn id="14" idx="1"/>
            </p:cNvCxnSpPr>
            <p:nvPr/>
          </p:nvCxnSpPr>
          <p:spPr>
            <a:xfrm rot="5400000">
              <a:off x="6042603" y="5548396"/>
              <a:ext cx="400366" cy="20754"/>
            </a:xfrm>
            <a:prstGeom prst="curvedConnector4">
              <a:avLst>
                <a:gd name="adj1" fmla="val 32703"/>
                <a:gd name="adj2" fmla="val 1201474"/>
              </a:avLst>
            </a:prstGeom>
            <a:ln w="25400">
              <a:solidFill>
                <a:srgbClr val="FFFF05"/>
              </a:solidFill>
              <a:tailEnd type="none"/>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68E18209-954B-4442-B86D-B131B6A78CBA}"/>
                </a:ext>
              </a:extLst>
            </p:cNvPr>
            <p:cNvCxnSpPr>
              <a:cxnSpLocks/>
              <a:stCxn id="14" idx="3"/>
            </p:cNvCxnSpPr>
            <p:nvPr/>
          </p:nvCxnSpPr>
          <p:spPr>
            <a:xfrm>
              <a:off x="7163677" y="5758956"/>
              <a:ext cx="682126" cy="52645"/>
            </a:xfrm>
            <a:prstGeom prst="curvedConnector3">
              <a:avLst>
                <a:gd name="adj1" fmla="val 50000"/>
              </a:avLst>
            </a:prstGeom>
            <a:ln w="25400">
              <a:solidFill>
                <a:srgbClr val="FFFF05"/>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89996E0-C1D3-4502-A008-C38DC2D1F23F}"/>
                </a:ext>
              </a:extLst>
            </p:cNvPr>
            <p:cNvGrpSpPr/>
            <p:nvPr/>
          </p:nvGrpSpPr>
          <p:grpSpPr>
            <a:xfrm>
              <a:off x="4356787" y="1616707"/>
              <a:ext cx="614264" cy="590088"/>
              <a:chOff x="4336475" y="2127911"/>
              <a:chExt cx="369968" cy="408953"/>
            </a:xfrm>
          </p:grpSpPr>
          <p:sp>
            <p:nvSpPr>
              <p:cNvPr id="83" name="Flowchart: Magnetic Disk 82">
                <a:extLst>
                  <a:ext uri="{FF2B5EF4-FFF2-40B4-BE49-F238E27FC236}">
                    <a16:creationId xmlns:a16="http://schemas.microsoft.com/office/drawing/2014/main" id="{B4E1D34B-B76A-4AE6-85FA-9BB7F0B6E2FC}"/>
                  </a:ext>
                </a:extLst>
              </p:cNvPr>
              <p:cNvSpPr/>
              <p:nvPr/>
            </p:nvSpPr>
            <p:spPr>
              <a:xfrm>
                <a:off x="4336475" y="2356278"/>
                <a:ext cx="369968" cy="18058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Magnetic Disk 83">
                <a:extLst>
                  <a:ext uri="{FF2B5EF4-FFF2-40B4-BE49-F238E27FC236}">
                    <a16:creationId xmlns:a16="http://schemas.microsoft.com/office/drawing/2014/main" id="{3C9A3F0E-DB13-42A3-A2CE-71292A1CF9FD}"/>
                  </a:ext>
                </a:extLst>
              </p:cNvPr>
              <p:cNvSpPr/>
              <p:nvPr/>
            </p:nvSpPr>
            <p:spPr>
              <a:xfrm>
                <a:off x="4336475" y="2235166"/>
                <a:ext cx="369968" cy="18058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gnetic Disk 26">
                <a:extLst>
                  <a:ext uri="{FF2B5EF4-FFF2-40B4-BE49-F238E27FC236}">
                    <a16:creationId xmlns:a16="http://schemas.microsoft.com/office/drawing/2014/main" id="{7F695E81-99BE-4391-B7B0-0485A60A550C}"/>
                  </a:ext>
                </a:extLst>
              </p:cNvPr>
              <p:cNvSpPr/>
              <p:nvPr/>
            </p:nvSpPr>
            <p:spPr>
              <a:xfrm>
                <a:off x="4336475" y="2127911"/>
                <a:ext cx="369968" cy="18058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BEA06B41-EF3E-48C8-A596-FDF165EC4420}"/>
                </a:ext>
              </a:extLst>
            </p:cNvPr>
            <p:cNvSpPr txBox="1"/>
            <p:nvPr/>
          </p:nvSpPr>
          <p:spPr>
            <a:xfrm>
              <a:off x="4250661" y="1651389"/>
              <a:ext cx="787066" cy="553998"/>
            </a:xfrm>
            <a:prstGeom prst="rect">
              <a:avLst/>
            </a:prstGeom>
            <a:noFill/>
          </p:spPr>
          <p:txBody>
            <a:bodyPr wrap="square" rtlCol="0">
              <a:spAutoFit/>
            </a:bodyPr>
            <a:lstStyle/>
            <a:p>
              <a:pPr algn="ctr"/>
              <a:r>
                <a:rPr lang="en-US" sz="1000" dirty="0">
                  <a:solidFill>
                    <a:schemeClr val="bg1">
                      <a:lumMod val="95000"/>
                    </a:schemeClr>
                  </a:solidFill>
                  <a:latin typeface="Times New Roman" panose="02020603050405020304" pitchFamily="18" charset="0"/>
                  <a:cs typeface="Times New Roman" panose="02020603050405020304" pitchFamily="18" charset="0"/>
                </a:rPr>
                <a:t>Satellite Image Repository</a:t>
              </a:r>
            </a:p>
          </p:txBody>
        </p:sp>
        <p:sp>
          <p:nvSpPr>
            <p:cNvPr id="94" name="TextBox 93">
              <a:extLst>
                <a:ext uri="{FF2B5EF4-FFF2-40B4-BE49-F238E27FC236}">
                  <a16:creationId xmlns:a16="http://schemas.microsoft.com/office/drawing/2014/main" id="{43F34CBB-8943-48C3-947A-E35F6CFF5BDB}"/>
                </a:ext>
              </a:extLst>
            </p:cNvPr>
            <p:cNvSpPr txBox="1"/>
            <p:nvPr/>
          </p:nvSpPr>
          <p:spPr>
            <a:xfrm>
              <a:off x="433863" y="1714752"/>
              <a:ext cx="1293253" cy="246221"/>
            </a:xfrm>
            <a:prstGeom prst="rect">
              <a:avLst/>
            </a:prstGeom>
            <a:noFill/>
          </p:spPr>
          <p:txBody>
            <a:bodyPr wrap="square" rtlCol="0">
              <a:spAutoFit/>
            </a:bodyPr>
            <a:lstStyle/>
            <a:p>
              <a:pPr algn="ctr"/>
              <a:r>
                <a:rPr lang="en-US" sz="1000" dirty="0">
                  <a:solidFill>
                    <a:schemeClr val="bg1">
                      <a:lumMod val="95000"/>
                    </a:schemeClr>
                  </a:solidFill>
                  <a:latin typeface="Times New Roman" panose="02020603050405020304" pitchFamily="18" charset="0"/>
                  <a:cs typeface="Times New Roman" panose="02020603050405020304" pitchFamily="18" charset="0"/>
                </a:rPr>
                <a:t>Astronaut Photo</a:t>
              </a:r>
            </a:p>
          </p:txBody>
        </p:sp>
      </p:grpSp>
      <p:sp>
        <p:nvSpPr>
          <p:cNvPr id="80" name="Title 1">
            <a:extLst>
              <a:ext uri="{FF2B5EF4-FFF2-40B4-BE49-F238E27FC236}">
                <a16:creationId xmlns:a16="http://schemas.microsoft.com/office/drawing/2014/main" id="{C0EA73AF-3B69-45EF-978F-27EF8C9AE4D7}"/>
              </a:ext>
            </a:extLst>
          </p:cNvPr>
          <p:cNvSpPr txBox="1">
            <a:spLocks/>
          </p:cNvSpPr>
          <p:nvPr/>
        </p:nvSpPr>
        <p:spPr>
          <a:xfrm>
            <a:off x="534026" y="205754"/>
            <a:ext cx="10743574" cy="967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Q:</a:t>
            </a:r>
            <a:r>
              <a:rPr lang="en-US" dirty="0"/>
              <a:t> How on Earth do we find where on Earth?</a:t>
            </a:r>
          </a:p>
        </p:txBody>
      </p:sp>
      <p:sp>
        <p:nvSpPr>
          <p:cNvPr id="167" name="TextBox 166">
            <a:extLst>
              <a:ext uri="{FF2B5EF4-FFF2-40B4-BE49-F238E27FC236}">
                <a16:creationId xmlns:a16="http://schemas.microsoft.com/office/drawing/2014/main" id="{0EA365A1-9218-4222-B2C3-0C403DE64A69}"/>
              </a:ext>
            </a:extLst>
          </p:cNvPr>
          <p:cNvSpPr txBox="1"/>
          <p:nvPr/>
        </p:nvSpPr>
        <p:spPr>
          <a:xfrm>
            <a:off x="336203" y="5893665"/>
            <a:ext cx="2571292"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Dissimilar </a:t>
            </a:r>
          </a:p>
          <a:p>
            <a:pPr algn="ctr"/>
            <a:r>
              <a:rPr lang="en-US" b="1" dirty="0">
                <a:latin typeface="Times New Roman" panose="02020603050405020304" pitchFamily="18" charset="0"/>
                <a:cs typeface="Times New Roman" panose="02020603050405020304" pitchFamily="18" charset="0"/>
              </a:rPr>
              <a:t>Get new image</a:t>
            </a:r>
          </a:p>
        </p:txBody>
      </p:sp>
      <p:sp>
        <p:nvSpPr>
          <p:cNvPr id="26" name="TextBox 25">
            <a:extLst>
              <a:ext uri="{FF2B5EF4-FFF2-40B4-BE49-F238E27FC236}">
                <a16:creationId xmlns:a16="http://schemas.microsoft.com/office/drawing/2014/main" id="{CB607D6E-3EC0-4DF1-A163-859F6A65E7A2}"/>
              </a:ext>
            </a:extLst>
          </p:cNvPr>
          <p:cNvSpPr txBox="1"/>
          <p:nvPr/>
        </p:nvSpPr>
        <p:spPr>
          <a:xfrm>
            <a:off x="8261350" y="1145230"/>
            <a:ext cx="3108878" cy="1569660"/>
          </a:xfrm>
          <a:prstGeom prst="rect">
            <a:avLst/>
          </a:prstGeom>
          <a:noFill/>
        </p:spPr>
        <p:txBody>
          <a:bodyPr wrap="square" rtlCol="0">
            <a:spAutoFit/>
          </a:bodyPr>
          <a:lstStyle/>
          <a:p>
            <a:r>
              <a:rPr lang="en-US" sz="3200" b="1" dirty="0"/>
              <a:t>A: The Find My Astronaut Photo Pipeline</a:t>
            </a:r>
          </a:p>
        </p:txBody>
      </p:sp>
      <p:sp>
        <p:nvSpPr>
          <p:cNvPr id="29" name="Rectangle 28">
            <a:extLst>
              <a:ext uri="{FF2B5EF4-FFF2-40B4-BE49-F238E27FC236}">
                <a16:creationId xmlns:a16="http://schemas.microsoft.com/office/drawing/2014/main" id="{4BB45D98-FFC4-4AFE-A6A3-9552A163A0D6}"/>
              </a:ext>
            </a:extLst>
          </p:cNvPr>
          <p:cNvSpPr/>
          <p:nvPr/>
        </p:nvSpPr>
        <p:spPr>
          <a:xfrm>
            <a:off x="2457718" y="4787900"/>
            <a:ext cx="1516926" cy="94016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6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E9C-6953-4558-AC32-6EA938B59181}"/>
              </a:ext>
            </a:extLst>
          </p:cNvPr>
          <p:cNvSpPr>
            <a:spLocks noGrp="1"/>
          </p:cNvSpPr>
          <p:nvPr>
            <p:ph type="title"/>
          </p:nvPr>
        </p:nvSpPr>
        <p:spPr>
          <a:xfrm>
            <a:off x="838200" y="243283"/>
            <a:ext cx="10515600" cy="701675"/>
          </a:xfrm>
        </p:spPr>
        <p:txBody>
          <a:bodyPr/>
          <a:lstStyle/>
          <a:p>
            <a:r>
              <a:rPr lang="en-US" dirty="0"/>
              <a:t>Finding a strong matcher</a:t>
            </a:r>
          </a:p>
        </p:txBody>
      </p:sp>
      <p:sp>
        <p:nvSpPr>
          <p:cNvPr id="3" name="Text Placeholder 2">
            <a:extLst>
              <a:ext uri="{FF2B5EF4-FFF2-40B4-BE49-F238E27FC236}">
                <a16:creationId xmlns:a16="http://schemas.microsoft.com/office/drawing/2014/main" id="{CF0E0262-2B23-437D-9650-1602742D9F12}"/>
              </a:ext>
            </a:extLst>
          </p:cNvPr>
          <p:cNvSpPr>
            <a:spLocks noGrp="1"/>
          </p:cNvSpPr>
          <p:nvPr>
            <p:ph type="body" idx="1"/>
          </p:nvPr>
        </p:nvSpPr>
        <p:spPr>
          <a:xfrm>
            <a:off x="836612" y="1003299"/>
            <a:ext cx="5157787" cy="466725"/>
          </a:xfrm>
        </p:spPr>
        <p:txBody>
          <a:bodyPr>
            <a:normAutofit lnSpcReduction="10000"/>
          </a:bodyPr>
          <a:lstStyle/>
          <a:p>
            <a:r>
              <a:rPr lang="en-US" dirty="0"/>
              <a:t>Challenge</a:t>
            </a:r>
          </a:p>
        </p:txBody>
      </p:sp>
      <p:sp>
        <p:nvSpPr>
          <p:cNvPr id="4" name="Content Placeholder 3">
            <a:extLst>
              <a:ext uri="{FF2B5EF4-FFF2-40B4-BE49-F238E27FC236}">
                <a16:creationId xmlns:a16="http://schemas.microsoft.com/office/drawing/2014/main" id="{4B4DAF12-7BB2-4E9C-9256-68ED1DA689B2}"/>
              </a:ext>
            </a:extLst>
          </p:cNvPr>
          <p:cNvSpPr>
            <a:spLocks noGrp="1"/>
          </p:cNvSpPr>
          <p:nvPr>
            <p:ph sz="half" idx="2"/>
          </p:nvPr>
        </p:nvSpPr>
        <p:spPr>
          <a:xfrm>
            <a:off x="836611" y="1586706"/>
            <a:ext cx="5157787" cy="2092279"/>
          </a:xfrm>
        </p:spPr>
        <p:txBody>
          <a:bodyPr>
            <a:normAutofit fontScale="92500" lnSpcReduction="10000"/>
          </a:bodyPr>
          <a:lstStyle/>
          <a:p>
            <a:r>
              <a:rPr lang="en-US" dirty="0"/>
              <a:t>Finding the </a:t>
            </a:r>
            <a:r>
              <a:rPr lang="en-US" b="1" dirty="0"/>
              <a:t>best</a:t>
            </a:r>
            <a:r>
              <a:rPr lang="en-US" dirty="0"/>
              <a:t> match requires checking each patch </a:t>
            </a:r>
          </a:p>
          <a:p>
            <a:pPr lvl="1"/>
            <a:r>
              <a:rPr lang="en-US" dirty="0"/>
              <a:t>For higher focal length imagery, there can be 10,000+ patches </a:t>
            </a:r>
          </a:p>
          <a:p>
            <a:pPr lvl="1"/>
            <a:r>
              <a:rPr lang="en-US" dirty="0"/>
              <a:t>Checking just one patch is resource intensive</a:t>
            </a:r>
          </a:p>
          <a:p>
            <a:pPr marL="0" indent="0">
              <a:buNone/>
            </a:pPr>
            <a:endParaRPr lang="en-US" dirty="0"/>
          </a:p>
        </p:txBody>
      </p:sp>
      <p:sp>
        <p:nvSpPr>
          <p:cNvPr id="5" name="Text Placeholder 4">
            <a:extLst>
              <a:ext uri="{FF2B5EF4-FFF2-40B4-BE49-F238E27FC236}">
                <a16:creationId xmlns:a16="http://schemas.microsoft.com/office/drawing/2014/main" id="{4902DA4A-7722-4890-89B7-846C3C691703}"/>
              </a:ext>
            </a:extLst>
          </p:cNvPr>
          <p:cNvSpPr>
            <a:spLocks noGrp="1"/>
          </p:cNvSpPr>
          <p:nvPr>
            <p:ph type="body" sz="quarter" idx="3"/>
          </p:nvPr>
        </p:nvSpPr>
        <p:spPr>
          <a:xfrm>
            <a:off x="6169024" y="1063625"/>
            <a:ext cx="5183188" cy="409575"/>
          </a:xfrm>
        </p:spPr>
        <p:txBody>
          <a:bodyPr>
            <a:normAutofit lnSpcReduction="10000"/>
          </a:bodyPr>
          <a:lstStyle/>
          <a:p>
            <a:r>
              <a:rPr lang="en-US" dirty="0"/>
              <a:t>Requirement</a:t>
            </a:r>
          </a:p>
        </p:txBody>
      </p:sp>
      <p:sp>
        <p:nvSpPr>
          <p:cNvPr id="6" name="Content Placeholder 5">
            <a:extLst>
              <a:ext uri="{FF2B5EF4-FFF2-40B4-BE49-F238E27FC236}">
                <a16:creationId xmlns:a16="http://schemas.microsoft.com/office/drawing/2014/main" id="{CE2BA4C0-9C4C-4F5D-8B0F-ACEBB3D9B509}"/>
              </a:ext>
            </a:extLst>
          </p:cNvPr>
          <p:cNvSpPr>
            <a:spLocks noGrp="1"/>
          </p:cNvSpPr>
          <p:nvPr>
            <p:ph sz="quarter" idx="4"/>
          </p:nvPr>
        </p:nvSpPr>
        <p:spPr>
          <a:xfrm>
            <a:off x="6172200" y="1586706"/>
            <a:ext cx="5183188" cy="2407444"/>
          </a:xfrm>
        </p:spPr>
        <p:txBody>
          <a:bodyPr>
            <a:normAutofit fontScale="92500" lnSpcReduction="10000"/>
          </a:bodyPr>
          <a:lstStyle/>
          <a:p>
            <a:r>
              <a:rPr lang="en-US" dirty="0"/>
              <a:t>Matcher </a:t>
            </a:r>
            <a:r>
              <a:rPr lang="en-US" b="1" dirty="0"/>
              <a:t>must</a:t>
            </a:r>
            <a:r>
              <a:rPr lang="en-US" dirty="0"/>
              <a:t> be discriminative we can determine criteria such that we need not visit every patch if we find a </a:t>
            </a:r>
            <a:r>
              <a:rPr lang="en-US" b="1" dirty="0"/>
              <a:t>good</a:t>
            </a:r>
            <a:r>
              <a:rPr lang="en-US" dirty="0"/>
              <a:t> match (</a:t>
            </a:r>
            <a:r>
              <a:rPr lang="en-US" b="1" dirty="0"/>
              <a:t>early stopping)</a:t>
            </a:r>
            <a:endParaRPr lang="en-US" dirty="0"/>
          </a:p>
        </p:txBody>
      </p:sp>
      <p:pic>
        <p:nvPicPr>
          <p:cNvPr id="14" name="Picture 13" descr="Map&#10;&#10;Description automatically generated">
            <a:extLst>
              <a:ext uri="{FF2B5EF4-FFF2-40B4-BE49-F238E27FC236}">
                <a16:creationId xmlns:a16="http://schemas.microsoft.com/office/drawing/2014/main" id="{3C20461D-3B06-45F5-ADBA-9EDC21856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170" y="3549649"/>
            <a:ext cx="2929230" cy="2554685"/>
          </a:xfrm>
          <a:prstGeom prst="rect">
            <a:avLst/>
          </a:prstGeom>
        </p:spPr>
      </p:pic>
      <p:pic>
        <p:nvPicPr>
          <p:cNvPr id="16" name="Picture 15" descr="A picture containing tennis, racket, person, player&#10;&#10;Description automatically generated">
            <a:extLst>
              <a:ext uri="{FF2B5EF4-FFF2-40B4-BE49-F238E27FC236}">
                <a16:creationId xmlns:a16="http://schemas.microsoft.com/office/drawing/2014/main" id="{B490A296-D7CC-43ED-88C7-F6BD44BCF568}"/>
              </a:ext>
            </a:extLst>
          </p:cNvPr>
          <p:cNvPicPr>
            <a:picLocks noChangeAspect="1"/>
          </p:cNvPicPr>
          <p:nvPr/>
        </p:nvPicPr>
        <p:blipFill rotWithShape="1">
          <a:blip r:embed="rId3">
            <a:extLst>
              <a:ext uri="{28A0092B-C50C-407E-A947-70E740481C1C}">
                <a14:useLocalDpi xmlns:a14="http://schemas.microsoft.com/office/drawing/2010/main" val="0"/>
              </a:ext>
            </a:extLst>
          </a:blip>
          <a:srcRect l="14056" t="6853" r="12320" b="15480"/>
          <a:stretch/>
        </p:blipFill>
        <p:spPr>
          <a:xfrm>
            <a:off x="1946776" y="3450872"/>
            <a:ext cx="2741612" cy="2650286"/>
          </a:xfrm>
          <a:prstGeom prst="rect">
            <a:avLst/>
          </a:prstGeom>
        </p:spPr>
      </p:pic>
      <p:graphicFrame>
        <p:nvGraphicFramePr>
          <p:cNvPr id="17" name="TextBox 2">
            <a:extLst>
              <a:ext uri="{FF2B5EF4-FFF2-40B4-BE49-F238E27FC236}">
                <a16:creationId xmlns:a16="http://schemas.microsoft.com/office/drawing/2014/main" id="{16167EC3-864D-4C36-ACEE-847D0B5C29CC}"/>
              </a:ext>
            </a:extLst>
          </p:cNvPr>
          <p:cNvGraphicFramePr/>
          <p:nvPr>
            <p:extLst>
              <p:ext uri="{D42A27DB-BD31-4B8C-83A1-F6EECF244321}">
                <p14:modId xmlns:p14="http://schemas.microsoft.com/office/powerpoint/2010/main" val="1968821203"/>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419553AD-7C1D-494E-AD36-8D24EE1E3128}"/>
              </a:ext>
            </a:extLst>
          </p:cNvPr>
          <p:cNvSpPr/>
          <p:nvPr/>
        </p:nvSpPr>
        <p:spPr>
          <a:xfrm>
            <a:off x="5260035" y="4520093"/>
            <a:ext cx="1390650" cy="55919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Good Match</a:t>
            </a:r>
          </a:p>
        </p:txBody>
      </p:sp>
      <p:sp>
        <p:nvSpPr>
          <p:cNvPr id="8" name="TextBox 7">
            <a:extLst>
              <a:ext uri="{FF2B5EF4-FFF2-40B4-BE49-F238E27FC236}">
                <a16:creationId xmlns:a16="http://schemas.microsoft.com/office/drawing/2014/main" id="{4E2FDD57-4D29-4ED2-973D-2662FA981A48}"/>
              </a:ext>
            </a:extLst>
          </p:cNvPr>
          <p:cNvSpPr txBox="1"/>
          <p:nvPr/>
        </p:nvSpPr>
        <p:spPr>
          <a:xfrm>
            <a:off x="7129170" y="3624818"/>
            <a:ext cx="2316661" cy="369332"/>
          </a:xfrm>
          <a:prstGeom prst="rect">
            <a:avLst/>
          </a:prstGeom>
          <a:noFill/>
        </p:spPr>
        <p:txBody>
          <a:bodyPr wrap="square" rtlCol="0">
            <a:spAutoFit/>
          </a:bodyPr>
          <a:lstStyle/>
          <a:p>
            <a:r>
              <a:rPr lang="en-US" b="1" dirty="0">
                <a:solidFill>
                  <a:schemeClr val="bg1"/>
                </a:solidFill>
              </a:rPr>
              <a:t>Visited Patches: 200</a:t>
            </a:r>
          </a:p>
        </p:txBody>
      </p:sp>
      <p:sp>
        <p:nvSpPr>
          <p:cNvPr id="12" name="TextBox 11">
            <a:extLst>
              <a:ext uri="{FF2B5EF4-FFF2-40B4-BE49-F238E27FC236}">
                <a16:creationId xmlns:a16="http://schemas.microsoft.com/office/drawing/2014/main" id="{6A40EB20-8912-4549-8593-EBEEE66D0691}"/>
              </a:ext>
            </a:extLst>
          </p:cNvPr>
          <p:cNvSpPr txBox="1"/>
          <p:nvPr/>
        </p:nvSpPr>
        <p:spPr>
          <a:xfrm>
            <a:off x="2293396" y="3777762"/>
            <a:ext cx="2048372" cy="338554"/>
          </a:xfrm>
          <a:prstGeom prst="rect">
            <a:avLst/>
          </a:prstGeom>
          <a:noFill/>
        </p:spPr>
        <p:txBody>
          <a:bodyPr wrap="square" rtlCol="0">
            <a:spAutoFit/>
          </a:bodyPr>
          <a:lstStyle/>
          <a:p>
            <a:r>
              <a:rPr lang="en-US" sz="1600" b="1" dirty="0">
                <a:solidFill>
                  <a:schemeClr val="bg1"/>
                </a:solidFill>
              </a:rPr>
              <a:t>Visited Patches: 2500</a:t>
            </a:r>
          </a:p>
        </p:txBody>
      </p:sp>
      <p:sp>
        <p:nvSpPr>
          <p:cNvPr id="10" name="TextBox 9">
            <a:extLst>
              <a:ext uri="{FF2B5EF4-FFF2-40B4-BE49-F238E27FC236}">
                <a16:creationId xmlns:a16="http://schemas.microsoft.com/office/drawing/2014/main" id="{64D79686-20AE-4743-B881-F44754B970C2}"/>
              </a:ext>
            </a:extLst>
          </p:cNvPr>
          <p:cNvSpPr txBox="1"/>
          <p:nvPr/>
        </p:nvSpPr>
        <p:spPr>
          <a:xfrm>
            <a:off x="10264334" y="3852685"/>
            <a:ext cx="1569539" cy="923330"/>
          </a:xfrm>
          <a:prstGeom prst="rect">
            <a:avLst/>
          </a:prstGeom>
          <a:noFill/>
        </p:spPr>
        <p:txBody>
          <a:bodyPr wrap="square" rtlCol="0">
            <a:spAutoFit/>
          </a:bodyPr>
          <a:lstStyle/>
          <a:p>
            <a:r>
              <a:rPr lang="en-US" dirty="0"/>
              <a:t>We don’t need to check this space!</a:t>
            </a:r>
          </a:p>
        </p:txBody>
      </p:sp>
      <p:sp>
        <p:nvSpPr>
          <p:cNvPr id="11" name="Arrow: Down 10">
            <a:extLst>
              <a:ext uri="{FF2B5EF4-FFF2-40B4-BE49-F238E27FC236}">
                <a16:creationId xmlns:a16="http://schemas.microsoft.com/office/drawing/2014/main" id="{3BF2D672-6D8B-4825-8DCA-8F566C1B2280}"/>
              </a:ext>
            </a:extLst>
          </p:cNvPr>
          <p:cNvSpPr/>
          <p:nvPr/>
        </p:nvSpPr>
        <p:spPr>
          <a:xfrm rot="2772910">
            <a:off x="9790952" y="4576366"/>
            <a:ext cx="186824" cy="945752"/>
          </a:xfrm>
          <a:prstGeom prst="downArrow">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18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E9C-6953-4558-AC32-6EA938B59181}"/>
              </a:ext>
            </a:extLst>
          </p:cNvPr>
          <p:cNvSpPr>
            <a:spLocks noGrp="1"/>
          </p:cNvSpPr>
          <p:nvPr>
            <p:ph type="title"/>
          </p:nvPr>
        </p:nvSpPr>
        <p:spPr>
          <a:xfrm>
            <a:off x="838200" y="243283"/>
            <a:ext cx="10515600" cy="701675"/>
          </a:xfrm>
        </p:spPr>
        <p:txBody>
          <a:bodyPr/>
          <a:lstStyle/>
          <a:p>
            <a:r>
              <a:rPr lang="en-US" dirty="0"/>
              <a:t>Finding a strong matcher</a:t>
            </a:r>
          </a:p>
        </p:txBody>
      </p:sp>
      <p:sp>
        <p:nvSpPr>
          <p:cNvPr id="3" name="Text Placeholder 2">
            <a:extLst>
              <a:ext uri="{FF2B5EF4-FFF2-40B4-BE49-F238E27FC236}">
                <a16:creationId xmlns:a16="http://schemas.microsoft.com/office/drawing/2014/main" id="{CF0E0262-2B23-437D-9650-1602742D9F12}"/>
              </a:ext>
            </a:extLst>
          </p:cNvPr>
          <p:cNvSpPr>
            <a:spLocks noGrp="1"/>
          </p:cNvSpPr>
          <p:nvPr>
            <p:ph type="body" idx="1"/>
          </p:nvPr>
        </p:nvSpPr>
        <p:spPr>
          <a:xfrm>
            <a:off x="836612" y="1003299"/>
            <a:ext cx="5157787" cy="466725"/>
          </a:xfrm>
        </p:spPr>
        <p:txBody>
          <a:bodyPr>
            <a:normAutofit lnSpcReduction="10000"/>
          </a:bodyPr>
          <a:lstStyle/>
          <a:p>
            <a:r>
              <a:rPr lang="en-US" dirty="0"/>
              <a:t>Challenge</a:t>
            </a:r>
          </a:p>
        </p:txBody>
      </p:sp>
      <p:sp>
        <p:nvSpPr>
          <p:cNvPr id="4" name="Content Placeholder 3">
            <a:extLst>
              <a:ext uri="{FF2B5EF4-FFF2-40B4-BE49-F238E27FC236}">
                <a16:creationId xmlns:a16="http://schemas.microsoft.com/office/drawing/2014/main" id="{4B4DAF12-7BB2-4E9C-9256-68ED1DA689B2}"/>
              </a:ext>
            </a:extLst>
          </p:cNvPr>
          <p:cNvSpPr>
            <a:spLocks noGrp="1"/>
          </p:cNvSpPr>
          <p:nvPr>
            <p:ph sz="half" idx="2"/>
          </p:nvPr>
        </p:nvSpPr>
        <p:spPr>
          <a:xfrm>
            <a:off x="836611" y="1586706"/>
            <a:ext cx="5157787" cy="1108336"/>
          </a:xfrm>
        </p:spPr>
        <p:txBody>
          <a:bodyPr>
            <a:normAutofit/>
          </a:bodyPr>
          <a:lstStyle/>
          <a:p>
            <a:r>
              <a:rPr lang="en-US" dirty="0"/>
              <a:t>Many areas on Earth appear similar or have little texture</a:t>
            </a:r>
          </a:p>
          <a:p>
            <a:pPr marL="0" indent="0">
              <a:buNone/>
            </a:pPr>
            <a:endParaRPr lang="en-US" dirty="0"/>
          </a:p>
        </p:txBody>
      </p:sp>
      <p:sp>
        <p:nvSpPr>
          <p:cNvPr id="5" name="Text Placeholder 4">
            <a:extLst>
              <a:ext uri="{FF2B5EF4-FFF2-40B4-BE49-F238E27FC236}">
                <a16:creationId xmlns:a16="http://schemas.microsoft.com/office/drawing/2014/main" id="{4902DA4A-7722-4890-89B7-846C3C691703}"/>
              </a:ext>
            </a:extLst>
          </p:cNvPr>
          <p:cNvSpPr>
            <a:spLocks noGrp="1"/>
          </p:cNvSpPr>
          <p:nvPr>
            <p:ph type="body" sz="quarter" idx="3"/>
          </p:nvPr>
        </p:nvSpPr>
        <p:spPr>
          <a:xfrm>
            <a:off x="6169024" y="1063625"/>
            <a:ext cx="5183188" cy="409575"/>
          </a:xfrm>
        </p:spPr>
        <p:txBody>
          <a:bodyPr>
            <a:normAutofit lnSpcReduction="10000"/>
          </a:bodyPr>
          <a:lstStyle/>
          <a:p>
            <a:r>
              <a:rPr lang="en-US" dirty="0"/>
              <a:t>Requirement</a:t>
            </a:r>
          </a:p>
        </p:txBody>
      </p:sp>
      <p:sp>
        <p:nvSpPr>
          <p:cNvPr id="6" name="Content Placeholder 5">
            <a:extLst>
              <a:ext uri="{FF2B5EF4-FFF2-40B4-BE49-F238E27FC236}">
                <a16:creationId xmlns:a16="http://schemas.microsoft.com/office/drawing/2014/main" id="{CE2BA4C0-9C4C-4F5D-8B0F-ACEBB3D9B509}"/>
              </a:ext>
            </a:extLst>
          </p:cNvPr>
          <p:cNvSpPr>
            <a:spLocks noGrp="1"/>
          </p:cNvSpPr>
          <p:nvPr>
            <p:ph sz="quarter" idx="4"/>
          </p:nvPr>
        </p:nvSpPr>
        <p:spPr>
          <a:xfrm>
            <a:off x="6172200" y="1586706"/>
            <a:ext cx="5183188" cy="1277203"/>
          </a:xfrm>
        </p:spPr>
        <p:txBody>
          <a:bodyPr>
            <a:normAutofit/>
          </a:bodyPr>
          <a:lstStyle/>
          <a:p>
            <a:r>
              <a:rPr lang="en-US" dirty="0"/>
              <a:t>Matcher and matching criteria must minimize false positives</a:t>
            </a:r>
          </a:p>
        </p:txBody>
      </p:sp>
      <p:pic>
        <p:nvPicPr>
          <p:cNvPr id="12" name="Picture 11" descr="A picture containing mountain, building material&#10;&#10;Description automatically generated">
            <a:extLst>
              <a:ext uri="{FF2B5EF4-FFF2-40B4-BE49-F238E27FC236}">
                <a16:creationId xmlns:a16="http://schemas.microsoft.com/office/drawing/2014/main" id="{3375ABEF-4CE5-4427-BA0C-42FF04EDC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940" y="4295471"/>
            <a:ext cx="1611307" cy="1613997"/>
          </a:xfrm>
          <a:prstGeom prst="rect">
            <a:avLst/>
          </a:prstGeom>
        </p:spPr>
      </p:pic>
      <p:pic>
        <p:nvPicPr>
          <p:cNvPr id="15" name="Picture 14" descr="A picture containing mountain, nature, building material&#10;&#10;Description automatically generated">
            <a:extLst>
              <a:ext uri="{FF2B5EF4-FFF2-40B4-BE49-F238E27FC236}">
                <a16:creationId xmlns:a16="http://schemas.microsoft.com/office/drawing/2014/main" id="{57BB16E5-7F86-4BA7-AD46-5BEAEA1F5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67" y="4305278"/>
            <a:ext cx="1611307" cy="1613996"/>
          </a:xfrm>
          <a:prstGeom prst="rect">
            <a:avLst/>
          </a:prstGeom>
        </p:spPr>
      </p:pic>
      <p:graphicFrame>
        <p:nvGraphicFramePr>
          <p:cNvPr id="38" name="TextBox 2">
            <a:extLst>
              <a:ext uri="{FF2B5EF4-FFF2-40B4-BE49-F238E27FC236}">
                <a16:creationId xmlns:a16="http://schemas.microsoft.com/office/drawing/2014/main" id="{39EB0457-9453-4BA8-8F48-A8746921BCB8}"/>
              </a:ext>
            </a:extLst>
          </p:cNvPr>
          <p:cNvGraphicFramePr/>
          <p:nvPr>
            <p:extLst>
              <p:ext uri="{D42A27DB-BD31-4B8C-83A1-F6EECF244321}">
                <p14:modId xmlns:p14="http://schemas.microsoft.com/office/powerpoint/2010/main" val="4033298639"/>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9" name="Picture 38" descr="A picture containing mountain, building material, stone&#10;&#10;Description automatically generated">
            <a:extLst>
              <a:ext uri="{FF2B5EF4-FFF2-40B4-BE49-F238E27FC236}">
                <a16:creationId xmlns:a16="http://schemas.microsoft.com/office/drawing/2014/main" id="{10CF4937-8CE2-4715-A7D2-6E417E8D34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648" y="2632168"/>
            <a:ext cx="1611308" cy="1613997"/>
          </a:xfrm>
          <a:prstGeom prst="rect">
            <a:avLst/>
          </a:prstGeom>
        </p:spPr>
      </p:pic>
      <p:pic>
        <p:nvPicPr>
          <p:cNvPr id="40" name="Picture 39" descr="A picture containing mountain, outdoor, nature, canyon&#10;&#10;Description automatically generated">
            <a:extLst>
              <a:ext uri="{FF2B5EF4-FFF2-40B4-BE49-F238E27FC236}">
                <a16:creationId xmlns:a16="http://schemas.microsoft.com/office/drawing/2014/main" id="{0E5AB6B1-F348-4EC2-B245-12B1E4AD6D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2467" y="2623774"/>
            <a:ext cx="1611307" cy="1613997"/>
          </a:xfrm>
          <a:prstGeom prst="rect">
            <a:avLst/>
          </a:prstGeom>
        </p:spPr>
      </p:pic>
      <p:pic>
        <p:nvPicPr>
          <p:cNvPr id="41" name="Picture 40" descr="A picture containing outdoor&#10;&#10;Description automatically generated">
            <a:extLst>
              <a:ext uri="{FF2B5EF4-FFF2-40B4-BE49-F238E27FC236}">
                <a16:creationId xmlns:a16="http://schemas.microsoft.com/office/drawing/2014/main" id="{0FF71F15-33E4-4197-80CC-FE825C5908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0474" y="2629479"/>
            <a:ext cx="1611308" cy="1613998"/>
          </a:xfrm>
          <a:prstGeom prst="rect">
            <a:avLst/>
          </a:prstGeom>
        </p:spPr>
      </p:pic>
      <p:pic>
        <p:nvPicPr>
          <p:cNvPr id="42" name="Picture 41" descr="A picture containing outdoor&#10;&#10;Description automatically generated">
            <a:extLst>
              <a:ext uri="{FF2B5EF4-FFF2-40B4-BE49-F238E27FC236}">
                <a16:creationId xmlns:a16="http://schemas.microsoft.com/office/drawing/2014/main" id="{10F9A353-A6B5-4525-805E-DAB70796F3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45786" y="2620382"/>
            <a:ext cx="1611308" cy="1613997"/>
          </a:xfrm>
          <a:prstGeom prst="rect">
            <a:avLst/>
          </a:prstGeom>
        </p:spPr>
      </p:pic>
      <p:pic>
        <p:nvPicPr>
          <p:cNvPr id="43" name="Picture 42" descr="A close-up of a person's face&#10;&#10;Description automatically generated with low confidence">
            <a:extLst>
              <a:ext uri="{FF2B5EF4-FFF2-40B4-BE49-F238E27FC236}">
                <a16:creationId xmlns:a16="http://schemas.microsoft.com/office/drawing/2014/main" id="{D5CE5A80-E4B4-4066-BA39-30DF8F10B2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60473" y="4305275"/>
            <a:ext cx="1611309" cy="1613999"/>
          </a:xfrm>
          <a:prstGeom prst="rect">
            <a:avLst/>
          </a:prstGeom>
        </p:spPr>
      </p:pic>
      <p:pic>
        <p:nvPicPr>
          <p:cNvPr id="44" name="Picture 43" descr="A close-up of a person's skin&#10;&#10;Description automatically generated with low confidence">
            <a:extLst>
              <a:ext uri="{FF2B5EF4-FFF2-40B4-BE49-F238E27FC236}">
                <a16:creationId xmlns:a16="http://schemas.microsoft.com/office/drawing/2014/main" id="{E729C315-0D2F-4D59-B85F-5EECB2EB5B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35000" y="4305275"/>
            <a:ext cx="1627603" cy="1630320"/>
          </a:xfrm>
          <a:prstGeom prst="rect">
            <a:avLst/>
          </a:prstGeom>
        </p:spPr>
      </p:pic>
      <p:pic>
        <p:nvPicPr>
          <p:cNvPr id="45" name="Picture 44" descr="A picture containing outdoor, ocean floor&#10;&#10;Description automatically generated">
            <a:extLst>
              <a:ext uri="{FF2B5EF4-FFF2-40B4-BE49-F238E27FC236}">
                <a16:creationId xmlns:a16="http://schemas.microsoft.com/office/drawing/2014/main" id="{7DF199E2-F527-4A79-9BF4-18CE6F6852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23794" y="2638715"/>
            <a:ext cx="1611309" cy="1611309"/>
          </a:xfrm>
          <a:prstGeom prst="rect">
            <a:avLst/>
          </a:prstGeom>
        </p:spPr>
      </p:pic>
      <p:pic>
        <p:nvPicPr>
          <p:cNvPr id="46" name="Picture 45" descr="A picture containing mountain, outdoor, nature, valley&#10;&#10;Description automatically generated">
            <a:extLst>
              <a:ext uri="{FF2B5EF4-FFF2-40B4-BE49-F238E27FC236}">
                <a16:creationId xmlns:a16="http://schemas.microsoft.com/office/drawing/2014/main" id="{AC59E710-691B-4AF6-BB00-D959DFBED2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45045" y="2636027"/>
            <a:ext cx="1616692" cy="1613997"/>
          </a:xfrm>
          <a:prstGeom prst="rect">
            <a:avLst/>
          </a:prstGeom>
        </p:spPr>
      </p:pic>
      <p:pic>
        <p:nvPicPr>
          <p:cNvPr id="47" name="Picture 46" descr="A picture containing mountain&#10;&#10;Description automatically generated">
            <a:extLst>
              <a:ext uri="{FF2B5EF4-FFF2-40B4-BE49-F238E27FC236}">
                <a16:creationId xmlns:a16="http://schemas.microsoft.com/office/drawing/2014/main" id="{0CC80741-2A6C-4AC8-8214-BF83C32941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17005" y="4326098"/>
            <a:ext cx="1624886" cy="1630320"/>
          </a:xfrm>
          <a:prstGeom prst="rect">
            <a:avLst/>
          </a:prstGeom>
        </p:spPr>
      </p:pic>
      <p:pic>
        <p:nvPicPr>
          <p:cNvPr id="48" name="Picture 47" descr="A picture containing outdoor, mountain&#10;&#10;Description automatically generated">
            <a:extLst>
              <a:ext uri="{FF2B5EF4-FFF2-40B4-BE49-F238E27FC236}">
                <a16:creationId xmlns:a16="http://schemas.microsoft.com/office/drawing/2014/main" id="{81388C1C-07E5-4391-859E-63160D83237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40948" y="4326098"/>
            <a:ext cx="1624886" cy="1630320"/>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AABA1367-BA19-49A5-BB81-43C71E73BE0F}"/>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685223" y="2472401"/>
            <a:ext cx="581584" cy="570680"/>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FE2800F0-33ED-4E7D-9B66-DFEB9C98A89D}"/>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5975863" y="4112358"/>
            <a:ext cx="581584" cy="57068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22ED0D65-6444-410C-AA85-429412F0F032}"/>
              </a:ext>
            </a:extLst>
          </p:cNvPr>
          <p:cNvPicPr>
            <a:picLocks noChangeAspect="1"/>
          </p:cNvPicPr>
          <p:nvPr/>
        </p:nvPicPr>
        <p:blipFill>
          <a:blip r:embed="rId21" cstate="print">
            <a:extLst>
              <a:ext uri="{BEBA8EAE-BF5A-486C-A8C5-ECC9F3942E4B}">
                <a14:imgProps xmlns:a14="http://schemas.microsoft.com/office/drawing/2010/main">
                  <a14:imgLayer r:embed="rId20">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73941" y="2447866"/>
            <a:ext cx="581584" cy="570680"/>
          </a:xfrm>
          <a:prstGeom prst="rect">
            <a:avLst/>
          </a:prstGeom>
        </p:spPr>
      </p:pic>
      <p:pic>
        <p:nvPicPr>
          <p:cNvPr id="23" name="Graphic 22">
            <a:extLst>
              <a:ext uri="{FF2B5EF4-FFF2-40B4-BE49-F238E27FC236}">
                <a16:creationId xmlns:a16="http://schemas.microsoft.com/office/drawing/2014/main" id="{2818DE82-1BFE-4C3D-879E-69072EDC8DC3}"/>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94040" y="2459936"/>
            <a:ext cx="532011" cy="532011"/>
          </a:xfrm>
          <a:prstGeom prst="rect">
            <a:avLst/>
          </a:prstGeom>
        </p:spPr>
      </p:pic>
      <p:pic>
        <p:nvPicPr>
          <p:cNvPr id="24" name="Graphic 23">
            <a:extLst>
              <a:ext uri="{FF2B5EF4-FFF2-40B4-BE49-F238E27FC236}">
                <a16:creationId xmlns:a16="http://schemas.microsoft.com/office/drawing/2014/main" id="{8C0F0073-19D5-4B2D-A6FC-6F4412CDEE6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79012" y="4162959"/>
            <a:ext cx="532011" cy="532011"/>
          </a:xfrm>
          <a:prstGeom prst="rect">
            <a:avLst/>
          </a:prstGeom>
        </p:spPr>
      </p:pic>
      <p:pic>
        <p:nvPicPr>
          <p:cNvPr id="25" name="Graphic 24">
            <a:extLst>
              <a:ext uri="{FF2B5EF4-FFF2-40B4-BE49-F238E27FC236}">
                <a16:creationId xmlns:a16="http://schemas.microsoft.com/office/drawing/2014/main" id="{2759F8D0-76D0-4A74-9703-B661213C5C8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546899" y="2514746"/>
            <a:ext cx="532011" cy="532011"/>
          </a:xfrm>
          <a:prstGeom prst="rect">
            <a:avLst/>
          </a:prstGeom>
        </p:spPr>
      </p:pic>
      <p:pic>
        <p:nvPicPr>
          <p:cNvPr id="29" name="Graphic 28">
            <a:extLst>
              <a:ext uri="{FF2B5EF4-FFF2-40B4-BE49-F238E27FC236}">
                <a16:creationId xmlns:a16="http://schemas.microsoft.com/office/drawing/2014/main" id="{640C5924-110E-4EAF-AC17-28E5B035A32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832731" y="4171461"/>
            <a:ext cx="532011" cy="532011"/>
          </a:xfrm>
          <a:prstGeom prst="rect">
            <a:avLst/>
          </a:prstGeom>
        </p:spPr>
      </p:pic>
      <p:pic>
        <p:nvPicPr>
          <p:cNvPr id="30" name="Picture 29" descr="Icon&#10;&#10;Description automatically generated with medium confidence">
            <a:extLst>
              <a:ext uri="{FF2B5EF4-FFF2-40B4-BE49-F238E27FC236}">
                <a16:creationId xmlns:a16="http://schemas.microsoft.com/office/drawing/2014/main" id="{C465F208-7491-476E-8B97-0C267E300217}"/>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9542457" y="4096078"/>
            <a:ext cx="581584" cy="570680"/>
          </a:xfrm>
          <a:prstGeom prst="rect">
            <a:avLst/>
          </a:prstGeom>
        </p:spPr>
      </p:pic>
      <p:pic>
        <p:nvPicPr>
          <p:cNvPr id="31" name="Graphic 30">
            <a:extLst>
              <a:ext uri="{FF2B5EF4-FFF2-40B4-BE49-F238E27FC236}">
                <a16:creationId xmlns:a16="http://schemas.microsoft.com/office/drawing/2014/main" id="{7231D784-31B5-427A-9F6D-037C67F7EDF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982634" y="2488800"/>
            <a:ext cx="532011" cy="532011"/>
          </a:xfrm>
          <a:prstGeom prst="rect">
            <a:avLst/>
          </a:prstGeom>
        </p:spPr>
      </p:pic>
      <p:sp>
        <p:nvSpPr>
          <p:cNvPr id="7" name="TextBox 6">
            <a:extLst>
              <a:ext uri="{FF2B5EF4-FFF2-40B4-BE49-F238E27FC236}">
                <a16:creationId xmlns:a16="http://schemas.microsoft.com/office/drawing/2014/main" id="{51F0B3BF-A8FB-47C7-B4F2-9B2F24EF6E70}"/>
              </a:ext>
            </a:extLst>
          </p:cNvPr>
          <p:cNvSpPr txBox="1"/>
          <p:nvPr/>
        </p:nvSpPr>
        <p:spPr>
          <a:xfrm>
            <a:off x="932875" y="3849018"/>
            <a:ext cx="532011" cy="369332"/>
          </a:xfrm>
          <a:prstGeom prst="rect">
            <a:avLst/>
          </a:prstGeom>
          <a:noFill/>
        </p:spPr>
        <p:txBody>
          <a:bodyPr wrap="square" rtlCol="0">
            <a:spAutoFit/>
          </a:bodyPr>
          <a:lstStyle/>
          <a:p>
            <a:r>
              <a:rPr lang="en-US" b="1" dirty="0">
                <a:solidFill>
                  <a:schemeClr val="bg1"/>
                </a:solidFill>
              </a:rPr>
              <a:t>1</a:t>
            </a:r>
          </a:p>
        </p:txBody>
      </p:sp>
      <p:sp>
        <p:nvSpPr>
          <p:cNvPr id="33" name="TextBox 32">
            <a:extLst>
              <a:ext uri="{FF2B5EF4-FFF2-40B4-BE49-F238E27FC236}">
                <a16:creationId xmlns:a16="http://schemas.microsoft.com/office/drawing/2014/main" id="{F7F797CA-3466-4E43-BA03-F3DA45A5558B}"/>
              </a:ext>
            </a:extLst>
          </p:cNvPr>
          <p:cNvSpPr txBox="1"/>
          <p:nvPr/>
        </p:nvSpPr>
        <p:spPr>
          <a:xfrm>
            <a:off x="8023929" y="5573499"/>
            <a:ext cx="532011" cy="369332"/>
          </a:xfrm>
          <a:prstGeom prst="rect">
            <a:avLst/>
          </a:prstGeom>
          <a:noFill/>
        </p:spPr>
        <p:txBody>
          <a:bodyPr wrap="square" rtlCol="0">
            <a:spAutoFit/>
          </a:bodyPr>
          <a:lstStyle/>
          <a:p>
            <a:r>
              <a:rPr lang="en-US" b="1" dirty="0">
                <a:solidFill>
                  <a:schemeClr val="bg1"/>
                </a:solidFill>
              </a:rPr>
              <a:t>3</a:t>
            </a:r>
          </a:p>
        </p:txBody>
      </p:sp>
      <p:sp>
        <p:nvSpPr>
          <p:cNvPr id="34" name="TextBox 33">
            <a:extLst>
              <a:ext uri="{FF2B5EF4-FFF2-40B4-BE49-F238E27FC236}">
                <a16:creationId xmlns:a16="http://schemas.microsoft.com/office/drawing/2014/main" id="{AD0180F0-79DA-4C21-A00E-9F3A2B88C3E5}"/>
              </a:ext>
            </a:extLst>
          </p:cNvPr>
          <p:cNvSpPr txBox="1"/>
          <p:nvPr/>
        </p:nvSpPr>
        <p:spPr>
          <a:xfrm>
            <a:off x="8038604" y="3798032"/>
            <a:ext cx="532011" cy="369332"/>
          </a:xfrm>
          <a:prstGeom prst="rect">
            <a:avLst/>
          </a:prstGeom>
          <a:noFill/>
        </p:spPr>
        <p:txBody>
          <a:bodyPr wrap="square" rtlCol="0">
            <a:spAutoFit/>
          </a:bodyPr>
          <a:lstStyle/>
          <a:p>
            <a:r>
              <a:rPr lang="en-US" b="1" dirty="0">
                <a:solidFill>
                  <a:schemeClr val="bg1"/>
                </a:solidFill>
              </a:rPr>
              <a:t>1</a:t>
            </a:r>
          </a:p>
        </p:txBody>
      </p:sp>
      <p:sp>
        <p:nvSpPr>
          <p:cNvPr id="35" name="TextBox 34">
            <a:extLst>
              <a:ext uri="{FF2B5EF4-FFF2-40B4-BE49-F238E27FC236}">
                <a16:creationId xmlns:a16="http://schemas.microsoft.com/office/drawing/2014/main" id="{844A12F8-FA9B-443F-891B-45D5F655CEDF}"/>
              </a:ext>
            </a:extLst>
          </p:cNvPr>
          <p:cNvSpPr txBox="1"/>
          <p:nvPr/>
        </p:nvSpPr>
        <p:spPr>
          <a:xfrm>
            <a:off x="4468064" y="3838575"/>
            <a:ext cx="532011" cy="369332"/>
          </a:xfrm>
          <a:prstGeom prst="rect">
            <a:avLst/>
          </a:prstGeom>
          <a:noFill/>
        </p:spPr>
        <p:txBody>
          <a:bodyPr wrap="square" rtlCol="0">
            <a:spAutoFit/>
          </a:bodyPr>
          <a:lstStyle/>
          <a:p>
            <a:r>
              <a:rPr lang="en-US" b="1" dirty="0">
                <a:solidFill>
                  <a:schemeClr val="bg1"/>
                </a:solidFill>
              </a:rPr>
              <a:t>1</a:t>
            </a:r>
          </a:p>
        </p:txBody>
      </p:sp>
      <p:sp>
        <p:nvSpPr>
          <p:cNvPr id="36" name="TextBox 35">
            <a:extLst>
              <a:ext uri="{FF2B5EF4-FFF2-40B4-BE49-F238E27FC236}">
                <a16:creationId xmlns:a16="http://schemas.microsoft.com/office/drawing/2014/main" id="{C05B9628-9BA4-4883-B985-A9379AD8B219}"/>
              </a:ext>
            </a:extLst>
          </p:cNvPr>
          <p:cNvSpPr txBox="1"/>
          <p:nvPr/>
        </p:nvSpPr>
        <p:spPr>
          <a:xfrm>
            <a:off x="2608841" y="3865142"/>
            <a:ext cx="532011" cy="369332"/>
          </a:xfrm>
          <a:prstGeom prst="rect">
            <a:avLst/>
          </a:prstGeom>
          <a:noFill/>
        </p:spPr>
        <p:txBody>
          <a:bodyPr wrap="square" rtlCol="0">
            <a:spAutoFit/>
          </a:bodyPr>
          <a:lstStyle/>
          <a:p>
            <a:r>
              <a:rPr lang="en-US" b="1" dirty="0">
                <a:solidFill>
                  <a:schemeClr val="bg1"/>
                </a:solidFill>
              </a:rPr>
              <a:t>2</a:t>
            </a:r>
          </a:p>
        </p:txBody>
      </p:sp>
      <p:sp>
        <p:nvSpPr>
          <p:cNvPr id="37" name="TextBox 36">
            <a:extLst>
              <a:ext uri="{FF2B5EF4-FFF2-40B4-BE49-F238E27FC236}">
                <a16:creationId xmlns:a16="http://schemas.microsoft.com/office/drawing/2014/main" id="{07F179C5-5B89-481E-B911-F859B5B1DC62}"/>
              </a:ext>
            </a:extLst>
          </p:cNvPr>
          <p:cNvSpPr txBox="1"/>
          <p:nvPr/>
        </p:nvSpPr>
        <p:spPr>
          <a:xfrm>
            <a:off x="9701972" y="3838575"/>
            <a:ext cx="532011" cy="369332"/>
          </a:xfrm>
          <a:prstGeom prst="rect">
            <a:avLst/>
          </a:prstGeom>
          <a:noFill/>
        </p:spPr>
        <p:txBody>
          <a:bodyPr wrap="square" rtlCol="0">
            <a:spAutoFit/>
          </a:bodyPr>
          <a:lstStyle/>
          <a:p>
            <a:r>
              <a:rPr lang="en-US" b="1" dirty="0">
                <a:solidFill>
                  <a:schemeClr val="bg1"/>
                </a:solidFill>
              </a:rPr>
              <a:t>2</a:t>
            </a:r>
          </a:p>
        </p:txBody>
      </p:sp>
      <p:sp>
        <p:nvSpPr>
          <p:cNvPr id="49" name="TextBox 48">
            <a:extLst>
              <a:ext uri="{FF2B5EF4-FFF2-40B4-BE49-F238E27FC236}">
                <a16:creationId xmlns:a16="http://schemas.microsoft.com/office/drawing/2014/main" id="{AE4CEC45-72A2-42E2-AD52-1B9ED6076EA1}"/>
              </a:ext>
            </a:extLst>
          </p:cNvPr>
          <p:cNvSpPr txBox="1"/>
          <p:nvPr/>
        </p:nvSpPr>
        <p:spPr>
          <a:xfrm>
            <a:off x="6158618" y="3863894"/>
            <a:ext cx="532011" cy="369332"/>
          </a:xfrm>
          <a:prstGeom prst="rect">
            <a:avLst/>
          </a:prstGeom>
          <a:noFill/>
        </p:spPr>
        <p:txBody>
          <a:bodyPr wrap="square" rtlCol="0">
            <a:spAutoFit/>
          </a:bodyPr>
          <a:lstStyle/>
          <a:p>
            <a:r>
              <a:rPr lang="en-US" b="1" dirty="0">
                <a:solidFill>
                  <a:schemeClr val="bg1"/>
                </a:solidFill>
              </a:rPr>
              <a:t>2</a:t>
            </a:r>
          </a:p>
        </p:txBody>
      </p:sp>
      <p:sp>
        <p:nvSpPr>
          <p:cNvPr id="50" name="TextBox 49">
            <a:extLst>
              <a:ext uri="{FF2B5EF4-FFF2-40B4-BE49-F238E27FC236}">
                <a16:creationId xmlns:a16="http://schemas.microsoft.com/office/drawing/2014/main" id="{AA42F5A5-B120-4DB3-A1DE-60453A3F7DF2}"/>
              </a:ext>
            </a:extLst>
          </p:cNvPr>
          <p:cNvSpPr txBox="1"/>
          <p:nvPr/>
        </p:nvSpPr>
        <p:spPr>
          <a:xfrm>
            <a:off x="4448176" y="5515355"/>
            <a:ext cx="532011" cy="369332"/>
          </a:xfrm>
          <a:prstGeom prst="rect">
            <a:avLst/>
          </a:prstGeom>
          <a:noFill/>
        </p:spPr>
        <p:txBody>
          <a:bodyPr wrap="square" rtlCol="0">
            <a:spAutoFit/>
          </a:bodyPr>
          <a:lstStyle/>
          <a:p>
            <a:r>
              <a:rPr lang="en-US" b="1" dirty="0">
                <a:solidFill>
                  <a:schemeClr val="bg1"/>
                </a:solidFill>
              </a:rPr>
              <a:t>3</a:t>
            </a:r>
          </a:p>
        </p:txBody>
      </p:sp>
      <p:sp>
        <p:nvSpPr>
          <p:cNvPr id="51" name="TextBox 50">
            <a:extLst>
              <a:ext uri="{FF2B5EF4-FFF2-40B4-BE49-F238E27FC236}">
                <a16:creationId xmlns:a16="http://schemas.microsoft.com/office/drawing/2014/main" id="{8DF375F3-C832-4A75-8496-FA4F78C79A60}"/>
              </a:ext>
            </a:extLst>
          </p:cNvPr>
          <p:cNvSpPr txBox="1"/>
          <p:nvPr/>
        </p:nvSpPr>
        <p:spPr>
          <a:xfrm>
            <a:off x="911477" y="5528450"/>
            <a:ext cx="532011" cy="369332"/>
          </a:xfrm>
          <a:prstGeom prst="rect">
            <a:avLst/>
          </a:prstGeom>
          <a:noFill/>
        </p:spPr>
        <p:txBody>
          <a:bodyPr wrap="square" rtlCol="0">
            <a:spAutoFit/>
          </a:bodyPr>
          <a:lstStyle/>
          <a:p>
            <a:r>
              <a:rPr lang="en-US" b="1" dirty="0">
                <a:solidFill>
                  <a:schemeClr val="bg1"/>
                </a:solidFill>
              </a:rPr>
              <a:t>3</a:t>
            </a:r>
          </a:p>
        </p:txBody>
      </p:sp>
      <p:sp>
        <p:nvSpPr>
          <p:cNvPr id="52" name="TextBox 51">
            <a:extLst>
              <a:ext uri="{FF2B5EF4-FFF2-40B4-BE49-F238E27FC236}">
                <a16:creationId xmlns:a16="http://schemas.microsoft.com/office/drawing/2014/main" id="{FC403652-E3DD-47C9-8BAE-3A968869DAEA}"/>
              </a:ext>
            </a:extLst>
          </p:cNvPr>
          <p:cNvSpPr txBox="1"/>
          <p:nvPr/>
        </p:nvSpPr>
        <p:spPr>
          <a:xfrm>
            <a:off x="2582465" y="5544207"/>
            <a:ext cx="532011" cy="369332"/>
          </a:xfrm>
          <a:prstGeom prst="rect">
            <a:avLst/>
          </a:prstGeom>
          <a:noFill/>
        </p:spPr>
        <p:txBody>
          <a:bodyPr wrap="square" rtlCol="0">
            <a:spAutoFit/>
          </a:bodyPr>
          <a:lstStyle/>
          <a:p>
            <a:r>
              <a:rPr lang="en-US" b="1" dirty="0">
                <a:solidFill>
                  <a:schemeClr val="bg1"/>
                </a:solidFill>
              </a:rPr>
              <a:t>4</a:t>
            </a:r>
          </a:p>
        </p:txBody>
      </p:sp>
      <p:sp>
        <p:nvSpPr>
          <p:cNvPr id="53" name="TextBox 52">
            <a:extLst>
              <a:ext uri="{FF2B5EF4-FFF2-40B4-BE49-F238E27FC236}">
                <a16:creationId xmlns:a16="http://schemas.microsoft.com/office/drawing/2014/main" id="{15AFBA57-7D7C-4E1A-A729-1D4108213AA3}"/>
              </a:ext>
            </a:extLst>
          </p:cNvPr>
          <p:cNvSpPr txBox="1"/>
          <p:nvPr/>
        </p:nvSpPr>
        <p:spPr>
          <a:xfrm>
            <a:off x="9741443" y="5582588"/>
            <a:ext cx="532011" cy="369332"/>
          </a:xfrm>
          <a:prstGeom prst="rect">
            <a:avLst/>
          </a:prstGeom>
          <a:noFill/>
        </p:spPr>
        <p:txBody>
          <a:bodyPr wrap="square" rtlCol="0">
            <a:spAutoFit/>
          </a:bodyPr>
          <a:lstStyle/>
          <a:p>
            <a:r>
              <a:rPr lang="en-US" b="1" dirty="0">
                <a:solidFill>
                  <a:schemeClr val="bg1"/>
                </a:solidFill>
              </a:rPr>
              <a:t>4</a:t>
            </a:r>
          </a:p>
        </p:txBody>
      </p:sp>
      <p:sp>
        <p:nvSpPr>
          <p:cNvPr id="54" name="TextBox 53">
            <a:extLst>
              <a:ext uri="{FF2B5EF4-FFF2-40B4-BE49-F238E27FC236}">
                <a16:creationId xmlns:a16="http://schemas.microsoft.com/office/drawing/2014/main" id="{ABC69961-5123-4D44-A71B-1D2FF7452F00}"/>
              </a:ext>
            </a:extLst>
          </p:cNvPr>
          <p:cNvSpPr txBox="1"/>
          <p:nvPr/>
        </p:nvSpPr>
        <p:spPr>
          <a:xfrm>
            <a:off x="6145786" y="5544207"/>
            <a:ext cx="532011" cy="369332"/>
          </a:xfrm>
          <a:prstGeom prst="rect">
            <a:avLst/>
          </a:prstGeom>
          <a:noFill/>
        </p:spPr>
        <p:txBody>
          <a:bodyPr wrap="square" rtlCol="0">
            <a:spAutoFit/>
          </a:bodyPr>
          <a:lstStyle/>
          <a:p>
            <a:r>
              <a:rPr lang="en-US" b="1" dirty="0">
                <a:solidFill>
                  <a:schemeClr val="bg1"/>
                </a:solidFill>
              </a:rPr>
              <a:t>4</a:t>
            </a:r>
          </a:p>
        </p:txBody>
      </p:sp>
    </p:spTree>
    <p:extLst>
      <p:ext uri="{BB962C8B-B14F-4D97-AF65-F5344CB8AC3E}">
        <p14:creationId xmlns:p14="http://schemas.microsoft.com/office/powerpoint/2010/main" val="25690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E9C-6953-4558-AC32-6EA938B59181}"/>
              </a:ext>
            </a:extLst>
          </p:cNvPr>
          <p:cNvSpPr>
            <a:spLocks noGrp="1"/>
          </p:cNvSpPr>
          <p:nvPr>
            <p:ph type="title"/>
          </p:nvPr>
        </p:nvSpPr>
        <p:spPr>
          <a:xfrm>
            <a:off x="838200" y="243283"/>
            <a:ext cx="10515600" cy="701675"/>
          </a:xfrm>
        </p:spPr>
        <p:txBody>
          <a:bodyPr/>
          <a:lstStyle/>
          <a:p>
            <a:r>
              <a:rPr lang="en-US" dirty="0"/>
              <a:t>Finding a strong matcher</a:t>
            </a:r>
          </a:p>
        </p:txBody>
      </p:sp>
      <p:sp>
        <p:nvSpPr>
          <p:cNvPr id="3" name="Text Placeholder 2">
            <a:extLst>
              <a:ext uri="{FF2B5EF4-FFF2-40B4-BE49-F238E27FC236}">
                <a16:creationId xmlns:a16="http://schemas.microsoft.com/office/drawing/2014/main" id="{CF0E0262-2B23-437D-9650-1602742D9F12}"/>
              </a:ext>
            </a:extLst>
          </p:cNvPr>
          <p:cNvSpPr>
            <a:spLocks noGrp="1"/>
          </p:cNvSpPr>
          <p:nvPr>
            <p:ph type="body" idx="1"/>
          </p:nvPr>
        </p:nvSpPr>
        <p:spPr>
          <a:xfrm>
            <a:off x="836612" y="1003299"/>
            <a:ext cx="5157787" cy="466725"/>
          </a:xfrm>
        </p:spPr>
        <p:txBody>
          <a:bodyPr>
            <a:normAutofit lnSpcReduction="10000"/>
          </a:bodyPr>
          <a:lstStyle/>
          <a:p>
            <a:r>
              <a:rPr lang="en-US" dirty="0"/>
              <a:t>Challenge</a:t>
            </a:r>
          </a:p>
        </p:txBody>
      </p:sp>
      <p:sp>
        <p:nvSpPr>
          <p:cNvPr id="4" name="Content Placeholder 3">
            <a:extLst>
              <a:ext uri="{FF2B5EF4-FFF2-40B4-BE49-F238E27FC236}">
                <a16:creationId xmlns:a16="http://schemas.microsoft.com/office/drawing/2014/main" id="{4B4DAF12-7BB2-4E9C-9256-68ED1DA689B2}"/>
              </a:ext>
            </a:extLst>
          </p:cNvPr>
          <p:cNvSpPr>
            <a:spLocks noGrp="1"/>
          </p:cNvSpPr>
          <p:nvPr>
            <p:ph sz="half" idx="2"/>
          </p:nvPr>
        </p:nvSpPr>
        <p:spPr>
          <a:xfrm>
            <a:off x="836611" y="1586706"/>
            <a:ext cx="5157787" cy="2128044"/>
          </a:xfrm>
        </p:spPr>
        <p:txBody>
          <a:bodyPr>
            <a:normAutofit lnSpcReduction="10000"/>
          </a:bodyPr>
          <a:lstStyle/>
          <a:p>
            <a:r>
              <a:rPr lang="en-US" dirty="0"/>
              <a:t>Each astronaut photo has a unique set of patches that vary in scale and location</a:t>
            </a:r>
          </a:p>
          <a:p>
            <a:pPr marL="0" indent="0">
              <a:buNone/>
            </a:pPr>
            <a:endParaRPr lang="en-US" dirty="0"/>
          </a:p>
        </p:txBody>
      </p:sp>
      <p:sp>
        <p:nvSpPr>
          <p:cNvPr id="5" name="Text Placeholder 4">
            <a:extLst>
              <a:ext uri="{FF2B5EF4-FFF2-40B4-BE49-F238E27FC236}">
                <a16:creationId xmlns:a16="http://schemas.microsoft.com/office/drawing/2014/main" id="{4902DA4A-7722-4890-89B7-846C3C691703}"/>
              </a:ext>
            </a:extLst>
          </p:cNvPr>
          <p:cNvSpPr>
            <a:spLocks noGrp="1"/>
          </p:cNvSpPr>
          <p:nvPr>
            <p:ph type="body" sz="quarter" idx="3"/>
          </p:nvPr>
        </p:nvSpPr>
        <p:spPr>
          <a:xfrm>
            <a:off x="6169024" y="1063625"/>
            <a:ext cx="5183188" cy="409575"/>
          </a:xfrm>
        </p:spPr>
        <p:txBody>
          <a:bodyPr>
            <a:normAutofit lnSpcReduction="10000"/>
          </a:bodyPr>
          <a:lstStyle/>
          <a:p>
            <a:r>
              <a:rPr lang="en-US" dirty="0"/>
              <a:t>Requirement</a:t>
            </a:r>
          </a:p>
        </p:txBody>
      </p:sp>
      <p:sp>
        <p:nvSpPr>
          <p:cNvPr id="6" name="Content Placeholder 5">
            <a:extLst>
              <a:ext uri="{FF2B5EF4-FFF2-40B4-BE49-F238E27FC236}">
                <a16:creationId xmlns:a16="http://schemas.microsoft.com/office/drawing/2014/main" id="{CE2BA4C0-9C4C-4F5D-8B0F-ACEBB3D9B509}"/>
              </a:ext>
            </a:extLst>
          </p:cNvPr>
          <p:cNvSpPr>
            <a:spLocks noGrp="1"/>
          </p:cNvSpPr>
          <p:nvPr>
            <p:ph sz="quarter" idx="4"/>
          </p:nvPr>
        </p:nvSpPr>
        <p:spPr>
          <a:xfrm>
            <a:off x="6172200" y="1586706"/>
            <a:ext cx="5183188" cy="1651794"/>
          </a:xfrm>
        </p:spPr>
        <p:txBody>
          <a:bodyPr>
            <a:normAutofit lnSpcReduction="10000"/>
          </a:bodyPr>
          <a:lstStyle/>
          <a:p>
            <a:r>
              <a:rPr lang="en-US" dirty="0"/>
              <a:t>We cannot precompute features for patches – no static database</a:t>
            </a:r>
          </a:p>
          <a:p>
            <a:r>
              <a:rPr lang="en-US" dirty="0"/>
              <a:t>Scale robustness allows for more leniency in patch generation</a:t>
            </a:r>
          </a:p>
        </p:txBody>
      </p:sp>
      <p:pic>
        <p:nvPicPr>
          <p:cNvPr id="9" name="Picture 8">
            <a:extLst>
              <a:ext uri="{FF2B5EF4-FFF2-40B4-BE49-F238E27FC236}">
                <a16:creationId xmlns:a16="http://schemas.microsoft.com/office/drawing/2014/main" id="{D0DD443B-EEDF-425E-9D24-B358C666DC33}"/>
              </a:ext>
            </a:extLst>
          </p:cNvPr>
          <p:cNvPicPr>
            <a:picLocks noChangeAspect="1"/>
          </p:cNvPicPr>
          <p:nvPr/>
        </p:nvPicPr>
        <p:blipFill rotWithShape="1">
          <a:blip r:embed="rId2">
            <a:extLst>
              <a:ext uri="{28A0092B-C50C-407E-A947-70E740481C1C}">
                <a14:useLocalDpi xmlns:a14="http://schemas.microsoft.com/office/drawing/2010/main" val="0"/>
              </a:ext>
            </a:extLst>
          </a:blip>
          <a:srcRect l="14419" t="7321" r="13629" b="13723"/>
          <a:stretch/>
        </p:blipFill>
        <p:spPr>
          <a:xfrm>
            <a:off x="1551331" y="3022387"/>
            <a:ext cx="3117915" cy="3177548"/>
          </a:xfrm>
          <a:prstGeom prst="rect">
            <a:avLst/>
          </a:prstGeom>
        </p:spPr>
      </p:pic>
      <p:pic>
        <p:nvPicPr>
          <p:cNvPr id="11" name="Picture 10" descr="Chart&#10;&#10;Description automatically generated with medium confidence">
            <a:extLst>
              <a:ext uri="{FF2B5EF4-FFF2-40B4-BE49-F238E27FC236}">
                <a16:creationId xmlns:a16="http://schemas.microsoft.com/office/drawing/2014/main" id="{04CDF3F3-BCFF-4DD5-8527-84235E345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983" y="2778522"/>
            <a:ext cx="4161270" cy="3884568"/>
          </a:xfrm>
          <a:prstGeom prst="rect">
            <a:avLst/>
          </a:prstGeom>
        </p:spPr>
      </p:pic>
      <p:graphicFrame>
        <p:nvGraphicFramePr>
          <p:cNvPr id="12" name="TextBox 2">
            <a:extLst>
              <a:ext uri="{FF2B5EF4-FFF2-40B4-BE49-F238E27FC236}">
                <a16:creationId xmlns:a16="http://schemas.microsoft.com/office/drawing/2014/main" id="{F207AC45-9301-4902-B8D0-4BEDE2B1401D}"/>
              </a:ext>
            </a:extLst>
          </p:cNvPr>
          <p:cNvGraphicFramePr/>
          <p:nvPr>
            <p:extLst>
              <p:ext uri="{D42A27DB-BD31-4B8C-83A1-F6EECF244321}">
                <p14:modId xmlns:p14="http://schemas.microsoft.com/office/powerpoint/2010/main" val="3347169468"/>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124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E9C-6953-4558-AC32-6EA938B59181}"/>
              </a:ext>
            </a:extLst>
          </p:cNvPr>
          <p:cNvSpPr>
            <a:spLocks noGrp="1"/>
          </p:cNvSpPr>
          <p:nvPr>
            <p:ph type="title"/>
          </p:nvPr>
        </p:nvSpPr>
        <p:spPr>
          <a:xfrm>
            <a:off x="838200" y="243283"/>
            <a:ext cx="10515600" cy="701675"/>
          </a:xfrm>
        </p:spPr>
        <p:txBody>
          <a:bodyPr/>
          <a:lstStyle/>
          <a:p>
            <a:r>
              <a:rPr lang="en-US" dirty="0"/>
              <a:t>Finding a strong matcher</a:t>
            </a:r>
          </a:p>
        </p:txBody>
      </p:sp>
      <p:sp>
        <p:nvSpPr>
          <p:cNvPr id="3" name="Text Placeholder 2">
            <a:extLst>
              <a:ext uri="{FF2B5EF4-FFF2-40B4-BE49-F238E27FC236}">
                <a16:creationId xmlns:a16="http://schemas.microsoft.com/office/drawing/2014/main" id="{CF0E0262-2B23-437D-9650-1602742D9F12}"/>
              </a:ext>
            </a:extLst>
          </p:cNvPr>
          <p:cNvSpPr>
            <a:spLocks noGrp="1"/>
          </p:cNvSpPr>
          <p:nvPr>
            <p:ph type="body" idx="1"/>
          </p:nvPr>
        </p:nvSpPr>
        <p:spPr>
          <a:xfrm>
            <a:off x="836612" y="1003299"/>
            <a:ext cx="5157787" cy="466725"/>
          </a:xfrm>
        </p:spPr>
        <p:txBody>
          <a:bodyPr>
            <a:normAutofit lnSpcReduction="10000"/>
          </a:bodyPr>
          <a:lstStyle/>
          <a:p>
            <a:r>
              <a:rPr lang="en-US" dirty="0"/>
              <a:t>Challenge</a:t>
            </a:r>
          </a:p>
        </p:txBody>
      </p:sp>
      <p:sp>
        <p:nvSpPr>
          <p:cNvPr id="4" name="Content Placeholder 3">
            <a:extLst>
              <a:ext uri="{FF2B5EF4-FFF2-40B4-BE49-F238E27FC236}">
                <a16:creationId xmlns:a16="http://schemas.microsoft.com/office/drawing/2014/main" id="{4B4DAF12-7BB2-4E9C-9256-68ED1DA689B2}"/>
              </a:ext>
            </a:extLst>
          </p:cNvPr>
          <p:cNvSpPr>
            <a:spLocks noGrp="1"/>
          </p:cNvSpPr>
          <p:nvPr>
            <p:ph sz="half" idx="2"/>
          </p:nvPr>
        </p:nvSpPr>
        <p:spPr>
          <a:xfrm>
            <a:off x="836611" y="1586706"/>
            <a:ext cx="5157787" cy="1061244"/>
          </a:xfrm>
        </p:spPr>
        <p:txBody>
          <a:bodyPr>
            <a:normAutofit/>
          </a:bodyPr>
          <a:lstStyle/>
          <a:p>
            <a:r>
              <a:rPr lang="en-US" dirty="0"/>
              <a:t>Patches will have incomplete overlap with astronaut photos</a:t>
            </a:r>
          </a:p>
          <a:p>
            <a:pPr marL="0" indent="0">
              <a:buNone/>
            </a:pPr>
            <a:endParaRPr lang="en-US" dirty="0"/>
          </a:p>
        </p:txBody>
      </p:sp>
      <p:sp>
        <p:nvSpPr>
          <p:cNvPr id="5" name="Text Placeholder 4">
            <a:extLst>
              <a:ext uri="{FF2B5EF4-FFF2-40B4-BE49-F238E27FC236}">
                <a16:creationId xmlns:a16="http://schemas.microsoft.com/office/drawing/2014/main" id="{4902DA4A-7722-4890-89B7-846C3C691703}"/>
              </a:ext>
            </a:extLst>
          </p:cNvPr>
          <p:cNvSpPr>
            <a:spLocks noGrp="1"/>
          </p:cNvSpPr>
          <p:nvPr>
            <p:ph type="body" sz="quarter" idx="3"/>
          </p:nvPr>
        </p:nvSpPr>
        <p:spPr>
          <a:xfrm>
            <a:off x="6169024" y="1063625"/>
            <a:ext cx="5183188" cy="409575"/>
          </a:xfrm>
        </p:spPr>
        <p:txBody>
          <a:bodyPr>
            <a:normAutofit lnSpcReduction="10000"/>
          </a:bodyPr>
          <a:lstStyle/>
          <a:p>
            <a:r>
              <a:rPr lang="en-US" dirty="0"/>
              <a:t>Requirement</a:t>
            </a:r>
          </a:p>
        </p:txBody>
      </p:sp>
      <p:sp>
        <p:nvSpPr>
          <p:cNvPr id="6" name="Content Placeholder 5">
            <a:extLst>
              <a:ext uri="{FF2B5EF4-FFF2-40B4-BE49-F238E27FC236}">
                <a16:creationId xmlns:a16="http://schemas.microsoft.com/office/drawing/2014/main" id="{CE2BA4C0-9C4C-4F5D-8B0F-ACEBB3D9B509}"/>
              </a:ext>
            </a:extLst>
          </p:cNvPr>
          <p:cNvSpPr>
            <a:spLocks noGrp="1"/>
          </p:cNvSpPr>
          <p:nvPr>
            <p:ph sz="quarter" idx="4"/>
          </p:nvPr>
        </p:nvSpPr>
        <p:spPr>
          <a:xfrm>
            <a:off x="6172200" y="1586706"/>
            <a:ext cx="5183188" cy="1061244"/>
          </a:xfrm>
        </p:spPr>
        <p:txBody>
          <a:bodyPr>
            <a:normAutofit/>
          </a:bodyPr>
          <a:lstStyle/>
          <a:p>
            <a:r>
              <a:rPr lang="en-US" dirty="0"/>
              <a:t>Matcher must be robust to “occlusion”</a:t>
            </a:r>
          </a:p>
        </p:txBody>
      </p:sp>
      <p:pic>
        <p:nvPicPr>
          <p:cNvPr id="8" name="Picture 7" descr="Chart, treemap chart&#10;&#10;Description automatically generated">
            <a:extLst>
              <a:ext uri="{FF2B5EF4-FFF2-40B4-BE49-F238E27FC236}">
                <a16:creationId xmlns:a16="http://schemas.microsoft.com/office/drawing/2014/main" id="{258ED5F9-CC76-4DE3-B2EC-2798EA08E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494" y="2423220"/>
            <a:ext cx="5239012" cy="3573662"/>
          </a:xfrm>
          <a:prstGeom prst="rect">
            <a:avLst/>
          </a:prstGeom>
        </p:spPr>
      </p:pic>
      <p:graphicFrame>
        <p:nvGraphicFramePr>
          <p:cNvPr id="9" name="TextBox 2">
            <a:extLst>
              <a:ext uri="{FF2B5EF4-FFF2-40B4-BE49-F238E27FC236}">
                <a16:creationId xmlns:a16="http://schemas.microsoft.com/office/drawing/2014/main" id="{49502677-2D0B-45C4-9A33-8797462AE85C}"/>
              </a:ext>
            </a:extLst>
          </p:cNvPr>
          <p:cNvGraphicFramePr/>
          <p:nvPr>
            <p:extLst>
              <p:ext uri="{D42A27DB-BD31-4B8C-83A1-F6EECF244321}">
                <p14:modId xmlns:p14="http://schemas.microsoft.com/office/powerpoint/2010/main" val="3347169468"/>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856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E9C-6953-4558-AC32-6EA938B59181}"/>
              </a:ext>
            </a:extLst>
          </p:cNvPr>
          <p:cNvSpPr>
            <a:spLocks noGrp="1"/>
          </p:cNvSpPr>
          <p:nvPr>
            <p:ph type="title"/>
          </p:nvPr>
        </p:nvSpPr>
        <p:spPr>
          <a:xfrm>
            <a:off x="838200" y="243283"/>
            <a:ext cx="10515600" cy="701675"/>
          </a:xfrm>
        </p:spPr>
        <p:txBody>
          <a:bodyPr/>
          <a:lstStyle/>
          <a:p>
            <a:r>
              <a:rPr lang="en-US" dirty="0"/>
              <a:t>Finding a strong matcher</a:t>
            </a:r>
          </a:p>
        </p:txBody>
      </p:sp>
      <p:sp>
        <p:nvSpPr>
          <p:cNvPr id="3" name="Text Placeholder 2">
            <a:extLst>
              <a:ext uri="{FF2B5EF4-FFF2-40B4-BE49-F238E27FC236}">
                <a16:creationId xmlns:a16="http://schemas.microsoft.com/office/drawing/2014/main" id="{CF0E0262-2B23-437D-9650-1602742D9F12}"/>
              </a:ext>
            </a:extLst>
          </p:cNvPr>
          <p:cNvSpPr>
            <a:spLocks noGrp="1"/>
          </p:cNvSpPr>
          <p:nvPr>
            <p:ph type="body" idx="1"/>
          </p:nvPr>
        </p:nvSpPr>
        <p:spPr>
          <a:xfrm>
            <a:off x="836612" y="1003299"/>
            <a:ext cx="5157787" cy="466725"/>
          </a:xfrm>
        </p:spPr>
        <p:txBody>
          <a:bodyPr>
            <a:normAutofit lnSpcReduction="10000"/>
          </a:bodyPr>
          <a:lstStyle/>
          <a:p>
            <a:r>
              <a:rPr lang="en-US" dirty="0"/>
              <a:t>Challenge</a:t>
            </a:r>
          </a:p>
        </p:txBody>
      </p:sp>
      <p:sp>
        <p:nvSpPr>
          <p:cNvPr id="4" name="Content Placeholder 3">
            <a:extLst>
              <a:ext uri="{FF2B5EF4-FFF2-40B4-BE49-F238E27FC236}">
                <a16:creationId xmlns:a16="http://schemas.microsoft.com/office/drawing/2014/main" id="{4B4DAF12-7BB2-4E9C-9256-68ED1DA689B2}"/>
              </a:ext>
            </a:extLst>
          </p:cNvPr>
          <p:cNvSpPr>
            <a:spLocks noGrp="1"/>
          </p:cNvSpPr>
          <p:nvPr>
            <p:ph sz="half" idx="2"/>
          </p:nvPr>
        </p:nvSpPr>
        <p:spPr>
          <a:xfrm>
            <a:off x="603251" y="1586706"/>
            <a:ext cx="5391148" cy="1296194"/>
          </a:xfrm>
        </p:spPr>
        <p:txBody>
          <a:bodyPr>
            <a:normAutofit fontScale="85000" lnSpcReduction="20000"/>
          </a:bodyPr>
          <a:lstStyle/>
          <a:p>
            <a:pPr lvl="1"/>
            <a:r>
              <a:rPr lang="en-US" dirty="0"/>
              <a:t>No canonical orientation (North is not always up)</a:t>
            </a:r>
          </a:p>
          <a:p>
            <a:pPr lvl="1"/>
            <a:r>
              <a:rPr lang="en-US" dirty="0"/>
              <a:t>Variable illumination conditions and seasonality </a:t>
            </a:r>
          </a:p>
          <a:p>
            <a:pPr lvl="1"/>
            <a:r>
              <a:rPr lang="en-US" dirty="0"/>
              <a:t>Can be nadir or highly oblique</a:t>
            </a:r>
          </a:p>
          <a:p>
            <a:pPr marL="0" indent="0">
              <a:buNone/>
            </a:pPr>
            <a:endParaRPr lang="en-US" dirty="0"/>
          </a:p>
        </p:txBody>
      </p:sp>
      <p:sp>
        <p:nvSpPr>
          <p:cNvPr id="5" name="Text Placeholder 4">
            <a:extLst>
              <a:ext uri="{FF2B5EF4-FFF2-40B4-BE49-F238E27FC236}">
                <a16:creationId xmlns:a16="http://schemas.microsoft.com/office/drawing/2014/main" id="{4902DA4A-7722-4890-89B7-846C3C691703}"/>
              </a:ext>
            </a:extLst>
          </p:cNvPr>
          <p:cNvSpPr>
            <a:spLocks noGrp="1"/>
          </p:cNvSpPr>
          <p:nvPr>
            <p:ph type="body" sz="quarter" idx="3"/>
          </p:nvPr>
        </p:nvSpPr>
        <p:spPr>
          <a:xfrm>
            <a:off x="6169024" y="1063625"/>
            <a:ext cx="5183188" cy="409575"/>
          </a:xfrm>
        </p:spPr>
        <p:txBody>
          <a:bodyPr>
            <a:normAutofit lnSpcReduction="10000"/>
          </a:bodyPr>
          <a:lstStyle/>
          <a:p>
            <a:r>
              <a:rPr lang="en-US" dirty="0"/>
              <a:t>Requirement</a:t>
            </a:r>
          </a:p>
        </p:txBody>
      </p:sp>
      <p:sp>
        <p:nvSpPr>
          <p:cNvPr id="6" name="Content Placeholder 5">
            <a:extLst>
              <a:ext uri="{FF2B5EF4-FFF2-40B4-BE49-F238E27FC236}">
                <a16:creationId xmlns:a16="http://schemas.microsoft.com/office/drawing/2014/main" id="{CE2BA4C0-9C4C-4F5D-8B0F-ACEBB3D9B509}"/>
              </a:ext>
            </a:extLst>
          </p:cNvPr>
          <p:cNvSpPr>
            <a:spLocks noGrp="1"/>
          </p:cNvSpPr>
          <p:nvPr>
            <p:ph sz="quarter" idx="4"/>
          </p:nvPr>
        </p:nvSpPr>
        <p:spPr>
          <a:xfrm>
            <a:off x="6172200" y="1586706"/>
            <a:ext cx="5183188" cy="965994"/>
          </a:xfrm>
        </p:spPr>
        <p:txBody>
          <a:bodyPr>
            <a:normAutofit fontScale="85000" lnSpcReduction="20000"/>
          </a:bodyPr>
          <a:lstStyle/>
          <a:p>
            <a:r>
              <a:rPr lang="en-US" dirty="0"/>
              <a:t>Robust to rotation, illumination, occlusion, and viewing angle</a:t>
            </a:r>
          </a:p>
        </p:txBody>
      </p:sp>
      <p:pic>
        <p:nvPicPr>
          <p:cNvPr id="8" name="Picture 7" descr="A picture containing text, sky, different, outdoor&#10;&#10;Description automatically generated">
            <a:extLst>
              <a:ext uri="{FF2B5EF4-FFF2-40B4-BE49-F238E27FC236}">
                <a16:creationId xmlns:a16="http://schemas.microsoft.com/office/drawing/2014/main" id="{6AD52C54-0EBB-4F0A-AE7E-AC7E4E3FE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964" y="2813050"/>
            <a:ext cx="9940869" cy="3975100"/>
          </a:xfrm>
          <a:prstGeom prst="rect">
            <a:avLst/>
          </a:prstGeom>
        </p:spPr>
      </p:pic>
    </p:spTree>
    <p:extLst>
      <p:ext uri="{BB962C8B-B14F-4D97-AF65-F5344CB8AC3E}">
        <p14:creationId xmlns:p14="http://schemas.microsoft.com/office/powerpoint/2010/main" val="1084506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1BFD3-76BE-45C6-86BD-025318EA4304}"/>
              </a:ext>
            </a:extLst>
          </p:cNvPr>
          <p:cNvSpPr>
            <a:spLocks noGrp="1"/>
          </p:cNvSpPr>
          <p:nvPr>
            <p:ph type="title"/>
          </p:nvPr>
        </p:nvSpPr>
        <p:spPr>
          <a:xfrm>
            <a:off x="831850" y="127000"/>
            <a:ext cx="10744200" cy="997227"/>
          </a:xfrm>
        </p:spPr>
        <p:txBody>
          <a:bodyPr/>
          <a:lstStyle/>
          <a:p>
            <a:r>
              <a:rPr lang="en-US" b="1" dirty="0"/>
              <a:t>A</a:t>
            </a:r>
            <a:r>
              <a:rPr lang="en-US" dirty="0"/>
              <a:t>stronaut </a:t>
            </a:r>
            <a:r>
              <a:rPr lang="en-US" b="1" dirty="0"/>
              <a:t>I</a:t>
            </a:r>
            <a:r>
              <a:rPr lang="en-US" dirty="0"/>
              <a:t>mage </a:t>
            </a:r>
            <a:r>
              <a:rPr lang="en-US" b="1" dirty="0"/>
              <a:t>M</a:t>
            </a:r>
            <a:r>
              <a:rPr lang="en-US" dirty="0"/>
              <a:t>atching </a:t>
            </a:r>
            <a:r>
              <a:rPr lang="en-US" b="1" dirty="0"/>
              <a:t>S</a:t>
            </a:r>
            <a:r>
              <a:rPr lang="en-US" dirty="0"/>
              <a:t>ubset (AIMS)</a:t>
            </a:r>
          </a:p>
        </p:txBody>
      </p:sp>
      <p:pic>
        <p:nvPicPr>
          <p:cNvPr id="7" name="Content Placeholder 6" descr="Graphical user interface, application&#10;&#10;Description automatically generated">
            <a:extLst>
              <a:ext uri="{FF2B5EF4-FFF2-40B4-BE49-F238E27FC236}">
                <a16:creationId xmlns:a16="http://schemas.microsoft.com/office/drawing/2014/main" id="{7D2C131F-73B4-481B-9A2D-ADA2A09B7F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850" y="912186"/>
            <a:ext cx="5749925" cy="5143356"/>
          </a:xfrm>
        </p:spPr>
      </p:pic>
      <p:sp>
        <p:nvSpPr>
          <p:cNvPr id="8" name="TextBox 7">
            <a:extLst>
              <a:ext uri="{FF2B5EF4-FFF2-40B4-BE49-F238E27FC236}">
                <a16:creationId xmlns:a16="http://schemas.microsoft.com/office/drawing/2014/main" id="{9414ACBF-D503-4052-BCAB-ACEB32A1871B}"/>
              </a:ext>
            </a:extLst>
          </p:cNvPr>
          <p:cNvSpPr txBox="1"/>
          <p:nvPr/>
        </p:nvSpPr>
        <p:spPr>
          <a:xfrm>
            <a:off x="6783742" y="1171852"/>
            <a:ext cx="502416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323 astronaut photographs with expert human localization information</a:t>
            </a:r>
          </a:p>
          <a:p>
            <a:pPr marL="285750" indent="-285750">
              <a:buFont typeface="Arial" panose="020B0604020202020204" pitchFamily="34" charset="0"/>
              <a:buChar char="•"/>
            </a:pPr>
            <a:r>
              <a:rPr lang="en-US" dirty="0"/>
              <a:t>Variation across</a:t>
            </a:r>
          </a:p>
          <a:p>
            <a:pPr marL="742950" lvl="1" indent="-285750">
              <a:buFont typeface="Arial" panose="020B0604020202020204" pitchFamily="34" charset="0"/>
              <a:buChar char="•"/>
            </a:pPr>
            <a:r>
              <a:rPr lang="en-US" dirty="0"/>
              <a:t>Obliquity</a:t>
            </a:r>
          </a:p>
          <a:p>
            <a:pPr marL="742950" lvl="1" indent="-285750">
              <a:buFont typeface="Arial" panose="020B0604020202020204" pitchFamily="34" charset="0"/>
              <a:buChar char="•"/>
            </a:pPr>
            <a:r>
              <a:rPr lang="en-US" dirty="0"/>
              <a:t>Cloud % (occlusion)</a:t>
            </a:r>
          </a:p>
          <a:p>
            <a:pPr marL="742950" lvl="1" indent="-285750">
              <a:buFont typeface="Arial" panose="020B0604020202020204" pitchFamily="34" charset="0"/>
              <a:buChar char="•"/>
            </a:pPr>
            <a:r>
              <a:rPr lang="en-US" dirty="0"/>
              <a:t>Focal length (field of view/scale)</a:t>
            </a:r>
          </a:p>
          <a:p>
            <a:pPr marL="742950" lvl="1" indent="-285750">
              <a:buFont typeface="Arial" panose="020B0604020202020204" pitchFamily="34" charset="0"/>
              <a:buChar char="•"/>
            </a:pPr>
            <a:r>
              <a:rPr lang="en-US" dirty="0"/>
              <a:t>Orientation (North angle)</a:t>
            </a:r>
          </a:p>
          <a:p>
            <a:pPr marL="285750" indent="-285750">
              <a:buFont typeface="Arial" panose="020B0604020202020204" pitchFamily="34" charset="0"/>
              <a:buChar char="•"/>
            </a:pPr>
            <a:r>
              <a:rPr lang="en-US" dirty="0"/>
              <a:t>Astronaut photos, patch definitions, ground truth correct patches, satellite reference images released</a:t>
            </a:r>
          </a:p>
          <a:p>
            <a:pPr marL="285750" indent="-285750">
              <a:buFont typeface="Arial" panose="020B0604020202020204" pitchFamily="34" charset="0"/>
              <a:buChar char="•"/>
            </a:pPr>
            <a:r>
              <a:rPr lang="en-US" dirty="0"/>
              <a:t>Evaluative dataset for image matching</a:t>
            </a:r>
          </a:p>
        </p:txBody>
      </p:sp>
      <p:graphicFrame>
        <p:nvGraphicFramePr>
          <p:cNvPr id="10" name="TextBox 2">
            <a:extLst>
              <a:ext uri="{FF2B5EF4-FFF2-40B4-BE49-F238E27FC236}">
                <a16:creationId xmlns:a16="http://schemas.microsoft.com/office/drawing/2014/main" id="{173D2569-13DA-418D-A042-A57FE11A98A8}"/>
              </a:ext>
            </a:extLst>
          </p:cNvPr>
          <p:cNvGraphicFramePr/>
          <p:nvPr>
            <p:extLst>
              <p:ext uri="{D42A27DB-BD31-4B8C-83A1-F6EECF244321}">
                <p14:modId xmlns:p14="http://schemas.microsoft.com/office/powerpoint/2010/main" val="3347169468"/>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FF85E33B-9952-4B19-B58E-3D0E37C608F2}"/>
              </a:ext>
            </a:extLst>
          </p:cNvPr>
          <p:cNvSpPr txBox="1"/>
          <p:nvPr/>
        </p:nvSpPr>
        <p:spPr>
          <a:xfrm>
            <a:off x="6654931" y="5648242"/>
            <a:ext cx="5281782" cy="246221"/>
          </a:xfrm>
          <a:prstGeom prst="rect">
            <a:avLst/>
          </a:prstGeom>
          <a:noFill/>
        </p:spPr>
        <p:txBody>
          <a:bodyPr wrap="square" rtlCol="0">
            <a:spAutoFit/>
          </a:bodyPr>
          <a:lstStyle/>
          <a:p>
            <a:pPr algn="ctr"/>
            <a:r>
              <a:rPr lang="en-US" sz="1000" b="1" dirty="0"/>
              <a:t>https://eol.jsc.nasa.gov/BeyondThePhotography/AstronautPhotographyImageMatchingSubset</a:t>
            </a:r>
          </a:p>
        </p:txBody>
      </p:sp>
      <p:graphicFrame>
        <p:nvGraphicFramePr>
          <p:cNvPr id="12" name="Table 12">
            <a:extLst>
              <a:ext uri="{FF2B5EF4-FFF2-40B4-BE49-F238E27FC236}">
                <a16:creationId xmlns:a16="http://schemas.microsoft.com/office/drawing/2014/main" id="{85538C6F-DC38-40ED-B5D8-8906338B039B}"/>
              </a:ext>
            </a:extLst>
          </p:cNvPr>
          <p:cNvGraphicFramePr>
            <a:graphicFrameLocks noGrp="1"/>
          </p:cNvGraphicFramePr>
          <p:nvPr>
            <p:extLst>
              <p:ext uri="{D42A27DB-BD31-4B8C-83A1-F6EECF244321}">
                <p14:modId xmlns:p14="http://schemas.microsoft.com/office/powerpoint/2010/main" val="1718150026"/>
              </p:ext>
            </p:extLst>
          </p:nvPr>
        </p:nvGraphicFramePr>
        <p:xfrm>
          <a:off x="6856842" y="4473296"/>
          <a:ext cx="4877960" cy="1112520"/>
        </p:xfrm>
        <a:graphic>
          <a:graphicData uri="http://schemas.openxmlformats.org/drawingml/2006/table">
            <a:tbl>
              <a:tblPr firstRow="1" bandRow="1">
                <a:tableStyleId>{22838BEF-8BB2-4498-84A7-C5851F593DF1}</a:tableStyleId>
              </a:tblPr>
              <a:tblGrid>
                <a:gridCol w="848199">
                  <a:extLst>
                    <a:ext uri="{9D8B030D-6E8A-4147-A177-3AD203B41FA5}">
                      <a16:colId xmlns:a16="http://schemas.microsoft.com/office/drawing/2014/main" val="249853932"/>
                    </a:ext>
                  </a:extLst>
                </a:gridCol>
                <a:gridCol w="4029761">
                  <a:extLst>
                    <a:ext uri="{9D8B030D-6E8A-4147-A177-3AD203B41FA5}">
                      <a16:colId xmlns:a16="http://schemas.microsoft.com/office/drawing/2014/main" val="1282700255"/>
                    </a:ext>
                  </a:extLst>
                </a:gridCol>
              </a:tblGrid>
              <a:tr h="370840">
                <a:tc>
                  <a:txBody>
                    <a:bodyPr/>
                    <a:lstStyle/>
                    <a:p>
                      <a:r>
                        <a:rPr lang="en-US" sz="1600" b="1" dirty="0"/>
                        <a:t>Input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Astronaut photo, indexed satellite ref. images</a:t>
                      </a:r>
                    </a:p>
                  </a:txBody>
                  <a:tcPr/>
                </a:tc>
                <a:extLst>
                  <a:ext uri="{0D108BD9-81ED-4DB2-BD59-A6C34878D82A}">
                    <a16:rowId xmlns:a16="http://schemas.microsoft.com/office/drawing/2014/main" val="1209318567"/>
                  </a:ext>
                </a:extLst>
              </a:tr>
              <a:tr h="370840">
                <a:tc>
                  <a:txBody>
                    <a:bodyPr/>
                    <a:lstStyle/>
                    <a:p>
                      <a:r>
                        <a:rPr lang="en-US" sz="1600" b="1" dirty="0"/>
                        <a:t>Output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Index of best matching reference image</a:t>
                      </a:r>
                    </a:p>
                  </a:txBody>
                  <a:tcPr/>
                </a:tc>
                <a:extLst>
                  <a:ext uri="{0D108BD9-81ED-4DB2-BD59-A6C34878D82A}">
                    <a16:rowId xmlns:a16="http://schemas.microsoft.com/office/drawing/2014/main" val="2633337955"/>
                  </a:ext>
                </a:extLst>
              </a:tr>
              <a:tr h="370840">
                <a:tc>
                  <a:txBody>
                    <a:bodyPr/>
                    <a:lstStyle/>
                    <a:p>
                      <a:r>
                        <a:rPr lang="en-US" sz="1600" b="1" dirty="0"/>
                        <a:t>Scoring</a:t>
                      </a:r>
                    </a:p>
                  </a:txBody>
                  <a:tcPr/>
                </a:tc>
                <a:tc>
                  <a:txBody>
                    <a:bodyPr/>
                    <a:lstStyle/>
                    <a:p>
                      <a:r>
                        <a:rPr lang="en-US" sz="1600" dirty="0"/>
                        <a:t>Precision/Recall </a:t>
                      </a:r>
                    </a:p>
                  </a:txBody>
                  <a:tcPr/>
                </a:tc>
                <a:extLst>
                  <a:ext uri="{0D108BD9-81ED-4DB2-BD59-A6C34878D82A}">
                    <a16:rowId xmlns:a16="http://schemas.microsoft.com/office/drawing/2014/main" val="3326109669"/>
                  </a:ext>
                </a:extLst>
              </a:tr>
            </a:tbl>
          </a:graphicData>
        </a:graphic>
      </p:graphicFrame>
    </p:spTree>
    <p:extLst>
      <p:ext uri="{BB962C8B-B14F-4D97-AF65-F5344CB8AC3E}">
        <p14:creationId xmlns:p14="http://schemas.microsoft.com/office/powerpoint/2010/main" val="339204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D754-27A9-410A-9664-2FC23127F749}"/>
              </a:ext>
            </a:extLst>
          </p:cNvPr>
          <p:cNvSpPr>
            <a:spLocks noGrp="1"/>
          </p:cNvSpPr>
          <p:nvPr>
            <p:ph type="title"/>
          </p:nvPr>
        </p:nvSpPr>
        <p:spPr>
          <a:xfrm>
            <a:off x="632085" y="686216"/>
            <a:ext cx="10044023" cy="877729"/>
          </a:xfrm>
        </p:spPr>
        <p:txBody>
          <a:bodyPr vert="horz" lIns="91440" tIns="45720" rIns="91440" bIns="45720" rtlCol="0" anchor="ctr">
            <a:normAutofit/>
          </a:bodyPr>
          <a:lstStyle/>
          <a:p>
            <a:r>
              <a:rPr lang="en-US" sz="4000" kern="1200" dirty="0">
                <a:latin typeface="+mj-lt"/>
                <a:ea typeface="+mj-ea"/>
                <a:cs typeface="+mj-cs"/>
              </a:rPr>
              <a:t>Overview</a:t>
            </a:r>
          </a:p>
        </p:txBody>
      </p:sp>
      <p:graphicFrame>
        <p:nvGraphicFramePr>
          <p:cNvPr id="37" name="TextBox 2">
            <a:extLst>
              <a:ext uri="{FF2B5EF4-FFF2-40B4-BE49-F238E27FC236}">
                <a16:creationId xmlns:a16="http://schemas.microsoft.com/office/drawing/2014/main" id="{18B8E3AE-F8BE-42C2-638C-D493A6938186}"/>
              </a:ext>
            </a:extLst>
          </p:cNvPr>
          <p:cNvGraphicFramePr/>
          <p:nvPr>
            <p:extLst>
              <p:ext uri="{D42A27DB-BD31-4B8C-83A1-F6EECF244321}">
                <p14:modId xmlns:p14="http://schemas.microsoft.com/office/powerpoint/2010/main" val="2597920493"/>
              </p:ext>
            </p:extLst>
          </p:nvPr>
        </p:nvGraphicFramePr>
        <p:xfrm>
          <a:off x="632085" y="2584165"/>
          <a:ext cx="10927829" cy="2020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875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B7-5654-4FB5-9B65-2ABA08E23D3C}"/>
              </a:ext>
            </a:extLst>
          </p:cNvPr>
          <p:cNvSpPr>
            <a:spLocks noGrp="1"/>
          </p:cNvSpPr>
          <p:nvPr>
            <p:ph type="title"/>
          </p:nvPr>
        </p:nvSpPr>
        <p:spPr/>
        <p:txBody>
          <a:bodyPr/>
          <a:lstStyle/>
          <a:p>
            <a:r>
              <a:rPr lang="en-US" dirty="0"/>
              <a:t>Evaluation</a:t>
            </a:r>
          </a:p>
        </p:txBody>
      </p:sp>
      <p:graphicFrame>
        <p:nvGraphicFramePr>
          <p:cNvPr id="4" name="Table 4">
            <a:extLst>
              <a:ext uri="{FF2B5EF4-FFF2-40B4-BE49-F238E27FC236}">
                <a16:creationId xmlns:a16="http://schemas.microsoft.com/office/drawing/2014/main" id="{7FDEA33B-8EFE-42D2-A27C-F8C1435C9D87}"/>
              </a:ext>
            </a:extLst>
          </p:cNvPr>
          <p:cNvGraphicFramePr>
            <a:graphicFrameLocks noGrp="1"/>
          </p:cNvGraphicFramePr>
          <p:nvPr>
            <p:ph idx="1"/>
            <p:extLst>
              <p:ext uri="{D42A27DB-BD31-4B8C-83A1-F6EECF244321}">
                <p14:modId xmlns:p14="http://schemas.microsoft.com/office/powerpoint/2010/main" val="4167664492"/>
              </p:ext>
            </p:extLst>
          </p:nvPr>
        </p:nvGraphicFramePr>
        <p:xfrm>
          <a:off x="838200" y="2743200"/>
          <a:ext cx="10515596" cy="333756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946693039"/>
                    </a:ext>
                  </a:extLst>
                </a:gridCol>
                <a:gridCol w="2628899">
                  <a:extLst>
                    <a:ext uri="{9D8B030D-6E8A-4147-A177-3AD203B41FA5}">
                      <a16:colId xmlns:a16="http://schemas.microsoft.com/office/drawing/2014/main" val="964710729"/>
                    </a:ext>
                  </a:extLst>
                </a:gridCol>
                <a:gridCol w="2628899">
                  <a:extLst>
                    <a:ext uri="{9D8B030D-6E8A-4147-A177-3AD203B41FA5}">
                      <a16:colId xmlns:a16="http://schemas.microsoft.com/office/drawing/2014/main" val="1112139320"/>
                    </a:ext>
                  </a:extLst>
                </a:gridCol>
                <a:gridCol w="2628899">
                  <a:extLst>
                    <a:ext uri="{9D8B030D-6E8A-4147-A177-3AD203B41FA5}">
                      <a16:colId xmlns:a16="http://schemas.microsoft.com/office/drawing/2014/main" val="3833556305"/>
                    </a:ext>
                  </a:extLst>
                </a:gridCol>
              </a:tblGrid>
              <a:tr h="370840">
                <a:tc>
                  <a:txBody>
                    <a:bodyPr/>
                    <a:lstStyle/>
                    <a:p>
                      <a:r>
                        <a:rPr lang="en-US" dirty="0"/>
                        <a:t>Matcher Type</a:t>
                      </a:r>
                    </a:p>
                  </a:txBody>
                  <a:tcPr/>
                </a:tc>
                <a:tc>
                  <a:txBody>
                    <a:bodyPr/>
                    <a:lstStyle/>
                    <a:p>
                      <a:r>
                        <a:rPr lang="en-US" b="0" dirty="0"/>
                        <a:t>Embedding-based</a:t>
                      </a:r>
                    </a:p>
                  </a:txBody>
                  <a:tcPr/>
                </a:tc>
                <a:tc>
                  <a:txBody>
                    <a:bodyPr/>
                    <a:lstStyle/>
                    <a:p>
                      <a:r>
                        <a:rPr lang="en-US" b="0" dirty="0"/>
                        <a:t>Detector-based</a:t>
                      </a:r>
                    </a:p>
                  </a:txBody>
                  <a:tcPr/>
                </a:tc>
                <a:tc>
                  <a:txBody>
                    <a:bodyPr/>
                    <a:lstStyle/>
                    <a:p>
                      <a:r>
                        <a:rPr lang="en-US" b="0" dirty="0"/>
                        <a:t>Detector-free</a:t>
                      </a:r>
                    </a:p>
                  </a:txBody>
                  <a:tcPr/>
                </a:tc>
                <a:extLst>
                  <a:ext uri="{0D108BD9-81ED-4DB2-BD59-A6C34878D82A}">
                    <a16:rowId xmlns:a16="http://schemas.microsoft.com/office/drawing/2014/main" val="422196342"/>
                  </a:ext>
                </a:extLst>
              </a:tr>
              <a:tr h="370840">
                <a:tc rowSpan="2">
                  <a:txBody>
                    <a:bodyPr/>
                    <a:lstStyle/>
                    <a:p>
                      <a:r>
                        <a:rPr lang="en-US" b="1" dirty="0"/>
                        <a:t>Match Criteria</a:t>
                      </a:r>
                    </a:p>
                  </a:txBody>
                  <a:tcPr>
                    <a:lnB w="57150" cap="flat" cmpd="sng" algn="ctr">
                      <a:solidFill>
                        <a:schemeClr val="accent1">
                          <a:lumMod val="75000"/>
                        </a:schemeClr>
                      </a:solidFill>
                      <a:prstDash val="solid"/>
                      <a:round/>
                      <a:headEnd type="none" w="med" len="med"/>
                      <a:tailEnd type="none" w="med" len="med"/>
                    </a:lnB>
                  </a:tcPr>
                </a:tc>
                <a:tc>
                  <a:txBody>
                    <a:bodyPr/>
                    <a:lstStyle/>
                    <a:p>
                      <a:r>
                        <a:rPr lang="en-US" dirty="0"/>
                        <a:t>L2 Distance</a:t>
                      </a:r>
                    </a:p>
                  </a:txBody>
                  <a:tcPr/>
                </a:tc>
                <a:tc rowSpan="2" gridSpan="2">
                  <a:txBody>
                    <a:bodyPr/>
                    <a:lstStyle/>
                    <a:p>
                      <a:pPr algn="ctr"/>
                      <a:r>
                        <a:rPr lang="en-US" dirty="0"/>
                        <a:t>Number of Inliers</a:t>
                      </a:r>
                    </a:p>
                  </a:txBody>
                  <a:tcPr>
                    <a:lnB w="57150" cap="flat" cmpd="sng" algn="ctr">
                      <a:solidFill>
                        <a:schemeClr val="accent1">
                          <a:lumMod val="75000"/>
                        </a:schemeClr>
                      </a:solidFill>
                      <a:prstDash val="solid"/>
                      <a:round/>
                      <a:headEnd type="none" w="med" len="med"/>
                      <a:tailEnd type="none" w="med" len="med"/>
                    </a:lnB>
                  </a:tcPr>
                </a:tc>
                <a:tc rowSpan="2" hMerge="1">
                  <a:txBody>
                    <a:bodyPr/>
                    <a:lstStyle/>
                    <a:p>
                      <a:endParaRPr lang="en-US" dirty="0"/>
                    </a:p>
                  </a:txBody>
                  <a:tcPr/>
                </a:tc>
                <a:extLst>
                  <a:ext uri="{0D108BD9-81ED-4DB2-BD59-A6C34878D82A}">
                    <a16:rowId xmlns:a16="http://schemas.microsoft.com/office/drawing/2014/main" val="576554017"/>
                  </a:ext>
                </a:extLst>
              </a:tr>
              <a:tr h="370840">
                <a:tc vMerge="1">
                  <a:txBody>
                    <a:bodyPr/>
                    <a:lstStyle/>
                    <a:p>
                      <a:endParaRPr lang="en-US" dirty="0"/>
                    </a:p>
                  </a:txBody>
                  <a:tcPr/>
                </a:tc>
                <a:tc>
                  <a:txBody>
                    <a:bodyPr/>
                    <a:lstStyle/>
                    <a:p>
                      <a:r>
                        <a:rPr lang="en-US" dirty="0"/>
                        <a:t>Top-1 </a:t>
                      </a:r>
                    </a:p>
                  </a:txBody>
                  <a:tcPr>
                    <a:lnB w="57150" cap="flat" cmpd="sng" algn="ctr">
                      <a:solidFill>
                        <a:schemeClr val="accent1">
                          <a:lumMod val="75000"/>
                        </a:schemeClr>
                      </a:solidFill>
                      <a:prstDash val="solid"/>
                      <a:round/>
                      <a:headEnd type="none" w="med" len="med"/>
                      <a:tailEnd type="none" w="med" len="med"/>
                    </a:lnB>
                  </a:tcPr>
                </a:tc>
                <a:tc gridSpan="2" vMerge="1">
                  <a:txBody>
                    <a:bodyPr/>
                    <a:lstStyle/>
                    <a:p>
                      <a:endParaRPr lang="en-US" dirty="0"/>
                    </a:p>
                  </a:txBody>
                  <a:tcPr/>
                </a:tc>
                <a:tc hMerge="1" vMerge="1">
                  <a:txBody>
                    <a:bodyPr/>
                    <a:lstStyle/>
                    <a:p>
                      <a:endParaRPr lang="en-US" dirty="0"/>
                    </a:p>
                  </a:txBody>
                  <a:tcPr/>
                </a:tc>
                <a:extLst>
                  <a:ext uri="{0D108BD9-81ED-4DB2-BD59-A6C34878D82A}">
                    <a16:rowId xmlns:a16="http://schemas.microsoft.com/office/drawing/2014/main" val="2872796873"/>
                  </a:ext>
                </a:extLst>
              </a:tr>
              <a:tr h="370840">
                <a:tc rowSpan="6">
                  <a:txBody>
                    <a:bodyPr/>
                    <a:lstStyle/>
                    <a:p>
                      <a:r>
                        <a:rPr lang="en-US" b="1" dirty="0"/>
                        <a:t>Matcher</a:t>
                      </a:r>
                    </a:p>
                  </a:txBody>
                  <a:tcPr>
                    <a:lnT w="57150" cap="flat" cmpd="sng" algn="ctr">
                      <a:solidFill>
                        <a:schemeClr val="accent1">
                          <a:lumMod val="75000"/>
                        </a:schemeClr>
                      </a:solidFill>
                      <a:prstDash val="solid"/>
                      <a:round/>
                      <a:headEnd type="none" w="med" len="med"/>
                      <a:tailEnd type="none" w="med" len="med"/>
                    </a:lnT>
                  </a:tcPr>
                </a:tc>
                <a:tc>
                  <a:txBody>
                    <a:bodyPr/>
                    <a:lstStyle/>
                    <a:p>
                      <a:r>
                        <a:rPr lang="en-US" dirty="0" err="1"/>
                        <a:t>NetVLAD</a:t>
                      </a:r>
                      <a:r>
                        <a:rPr lang="en-US" dirty="0"/>
                        <a:t> (VGG16)</a:t>
                      </a:r>
                    </a:p>
                  </a:txBody>
                  <a:tcPr>
                    <a:lnT w="57150" cap="flat" cmpd="sng" algn="ctr">
                      <a:solidFill>
                        <a:schemeClr val="accent1">
                          <a:lumMod val="75000"/>
                        </a:schemeClr>
                      </a:solidFill>
                      <a:prstDash val="solid"/>
                      <a:round/>
                      <a:headEnd type="none" w="med" len="med"/>
                      <a:tailEnd type="none" w="med" len="med"/>
                    </a:lnT>
                  </a:tcPr>
                </a:tc>
                <a:tc>
                  <a:txBody>
                    <a:bodyPr/>
                    <a:lstStyle/>
                    <a:p>
                      <a:r>
                        <a:rPr lang="en-US" dirty="0"/>
                        <a:t>SIFT</a:t>
                      </a:r>
                    </a:p>
                  </a:txBody>
                  <a:tcPr>
                    <a:lnT w="57150" cap="flat" cmpd="sng" algn="ctr">
                      <a:solidFill>
                        <a:schemeClr val="accent1">
                          <a:lumMod val="75000"/>
                        </a:schemeClr>
                      </a:solidFill>
                      <a:prstDash val="solid"/>
                      <a:round/>
                      <a:headEnd type="none" w="med" len="med"/>
                      <a:tailEnd type="none" w="med" len="med"/>
                    </a:lnT>
                  </a:tcPr>
                </a:tc>
                <a:tc>
                  <a:txBody>
                    <a:bodyPr/>
                    <a:lstStyle/>
                    <a:p>
                      <a:r>
                        <a:rPr lang="en-US" dirty="0" err="1"/>
                        <a:t>LoFTR</a:t>
                      </a:r>
                      <a:endParaRPr lang="en-US" dirty="0"/>
                    </a:p>
                  </a:txBody>
                  <a:tcPr>
                    <a:lnT w="5715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2134638849"/>
                  </a:ext>
                </a:extLst>
              </a:tr>
              <a:tr h="370840">
                <a:tc vMerge="1">
                  <a:txBody>
                    <a:bodyPr/>
                    <a:lstStyle/>
                    <a:p>
                      <a:endParaRPr lang="en-US" dirty="0"/>
                    </a:p>
                  </a:txBody>
                  <a:tcPr/>
                </a:tc>
                <a:tc>
                  <a:txBody>
                    <a:bodyPr/>
                    <a:lstStyle/>
                    <a:p>
                      <a:r>
                        <a:rPr lang="en-US" dirty="0" err="1"/>
                        <a:t>GeM</a:t>
                      </a:r>
                      <a:r>
                        <a:rPr lang="en-US" dirty="0"/>
                        <a:t> (Resnet-152)</a:t>
                      </a:r>
                    </a:p>
                  </a:txBody>
                  <a:tcPr/>
                </a:tc>
                <a:tc>
                  <a:txBody>
                    <a:bodyPr/>
                    <a:lstStyle/>
                    <a:p>
                      <a:r>
                        <a:rPr lang="en-US" dirty="0" err="1"/>
                        <a:t>SuperPoint</a:t>
                      </a:r>
                      <a:r>
                        <a:rPr lang="en-US" dirty="0"/>
                        <a:t> + </a:t>
                      </a:r>
                      <a:r>
                        <a:rPr lang="en-US" dirty="0" err="1"/>
                        <a:t>SuperGlue</a:t>
                      </a:r>
                      <a:endParaRPr lang="en-US" dirty="0"/>
                    </a:p>
                  </a:txBody>
                  <a:tcPr/>
                </a:tc>
                <a:tc>
                  <a:txBody>
                    <a:bodyPr/>
                    <a:lstStyle/>
                    <a:p>
                      <a:r>
                        <a:rPr lang="en-US" dirty="0"/>
                        <a:t>SE2-LoFTR-8</a:t>
                      </a:r>
                    </a:p>
                  </a:txBody>
                  <a:tcPr/>
                </a:tc>
                <a:extLst>
                  <a:ext uri="{0D108BD9-81ED-4DB2-BD59-A6C34878D82A}">
                    <a16:rowId xmlns:a16="http://schemas.microsoft.com/office/drawing/2014/main" val="259204365"/>
                  </a:ext>
                </a:extLst>
              </a:tr>
              <a:tr h="370840">
                <a:tc vMerge="1">
                  <a:txBody>
                    <a:bodyPr/>
                    <a:lstStyle/>
                    <a:p>
                      <a:endParaRPr lang="en-US" dirty="0"/>
                    </a:p>
                  </a:txBody>
                  <a:tcPr/>
                </a:tc>
                <a:tc>
                  <a:txBody>
                    <a:bodyPr/>
                    <a:lstStyle/>
                    <a:p>
                      <a:r>
                        <a:rPr lang="en-US" dirty="0"/>
                        <a:t>DINO (</a:t>
                      </a:r>
                      <a:r>
                        <a:rPr lang="en-US" dirty="0" err="1"/>
                        <a:t>ViT</a:t>
                      </a:r>
                      <a:r>
                        <a:rPr lang="en-US" dirty="0"/>
                        <a:t>)</a:t>
                      </a:r>
                    </a:p>
                  </a:txBody>
                  <a:tcPr/>
                </a:tc>
                <a:tc>
                  <a:txBody>
                    <a:bodyPr/>
                    <a:lstStyle/>
                    <a:p>
                      <a:r>
                        <a:rPr lang="en-US" dirty="0"/>
                        <a:t>D2-Net</a:t>
                      </a:r>
                    </a:p>
                  </a:txBody>
                  <a:tcPr/>
                </a:tc>
                <a:tc>
                  <a:txBody>
                    <a:bodyPr/>
                    <a:lstStyle/>
                    <a:p>
                      <a:r>
                        <a:rPr lang="en-US" dirty="0" err="1"/>
                        <a:t>Matchformer</a:t>
                      </a:r>
                      <a:endParaRPr lang="en-US" dirty="0"/>
                    </a:p>
                  </a:txBody>
                  <a:tcPr/>
                </a:tc>
                <a:extLst>
                  <a:ext uri="{0D108BD9-81ED-4DB2-BD59-A6C34878D82A}">
                    <a16:rowId xmlns:a16="http://schemas.microsoft.com/office/drawing/2014/main" val="1572546132"/>
                  </a:ext>
                </a:extLst>
              </a:tr>
              <a:tr h="370840">
                <a:tc vMerge="1">
                  <a:txBody>
                    <a:bodyPr/>
                    <a:lstStyle/>
                    <a:p>
                      <a:endParaRPr lang="en-US" dirty="0"/>
                    </a:p>
                  </a:txBody>
                  <a:tcPr/>
                </a:tc>
                <a:tc>
                  <a:txBody>
                    <a:bodyPr/>
                    <a:lstStyle/>
                    <a:p>
                      <a:r>
                        <a:rPr lang="en-US" dirty="0" err="1"/>
                        <a:t>SwAV</a:t>
                      </a:r>
                      <a:r>
                        <a:rPr lang="en-US" dirty="0"/>
                        <a:t> (Resnet-50 Wide-5)</a:t>
                      </a:r>
                    </a:p>
                  </a:txBody>
                  <a:tcPr/>
                </a:tc>
                <a:tc>
                  <a:txBody>
                    <a:bodyPr/>
                    <a:lstStyle/>
                    <a:p>
                      <a:endParaRPr lang="en-US" dirty="0"/>
                    </a:p>
                  </a:txBody>
                  <a:tcPr/>
                </a:tc>
                <a:tc>
                  <a:txBody>
                    <a:bodyPr/>
                    <a:lstStyle/>
                    <a:p>
                      <a:r>
                        <a:rPr lang="en-US" dirty="0" err="1"/>
                        <a:t>Aspanformer</a:t>
                      </a:r>
                      <a:endParaRPr lang="en-US" dirty="0"/>
                    </a:p>
                  </a:txBody>
                  <a:tcPr/>
                </a:tc>
                <a:extLst>
                  <a:ext uri="{0D108BD9-81ED-4DB2-BD59-A6C34878D82A}">
                    <a16:rowId xmlns:a16="http://schemas.microsoft.com/office/drawing/2014/main" val="1905950971"/>
                  </a:ext>
                </a:extLst>
              </a:tr>
              <a:tr h="370840">
                <a:tc vMerge="1">
                  <a:txBody>
                    <a:bodyPr/>
                    <a:lstStyle/>
                    <a:p>
                      <a:endParaRPr lang="en-US" dirty="0"/>
                    </a:p>
                  </a:txBody>
                  <a:tcPr/>
                </a:tc>
                <a:tc>
                  <a:txBody>
                    <a:bodyPr/>
                    <a:lstStyle/>
                    <a:p>
                      <a:r>
                        <a:rPr lang="en-US" dirty="0"/>
                        <a:t>Barlow Twins (Resnet 50)</a:t>
                      </a:r>
                    </a:p>
                  </a:txBody>
                  <a:tcPr/>
                </a:tc>
                <a:tc>
                  <a:txBody>
                    <a:bodyPr/>
                    <a:lstStyle/>
                    <a:p>
                      <a:endParaRPr lang="en-US" dirty="0"/>
                    </a:p>
                  </a:txBody>
                  <a:tcPr/>
                </a:tc>
                <a:tc>
                  <a:txBody>
                    <a:bodyPr/>
                    <a:lstStyle/>
                    <a:p>
                      <a:r>
                        <a:rPr lang="en-US" dirty="0"/>
                        <a:t>Patch2Pix</a:t>
                      </a:r>
                    </a:p>
                  </a:txBody>
                  <a:tcPr/>
                </a:tc>
                <a:extLst>
                  <a:ext uri="{0D108BD9-81ED-4DB2-BD59-A6C34878D82A}">
                    <a16:rowId xmlns:a16="http://schemas.microsoft.com/office/drawing/2014/main" val="2260007314"/>
                  </a:ext>
                </a:extLst>
              </a:tr>
              <a:tr h="370840">
                <a:tc vMerge="1">
                  <a:txBody>
                    <a:bodyPr/>
                    <a:lstStyle/>
                    <a:p>
                      <a:endParaRPr lang="en-US" dirty="0"/>
                    </a:p>
                  </a:txBody>
                  <a:tcPr/>
                </a:tc>
                <a:tc>
                  <a:txBody>
                    <a:bodyPr/>
                    <a:lstStyle/>
                    <a:p>
                      <a:r>
                        <a:rPr lang="en-US" dirty="0" err="1"/>
                        <a:t>VicRegL</a:t>
                      </a:r>
                      <a:r>
                        <a:rPr lang="en-US" dirty="0"/>
                        <a:t> (</a:t>
                      </a:r>
                      <a:r>
                        <a:rPr lang="en-US" dirty="0" err="1"/>
                        <a:t>ConvNext</a:t>
                      </a:r>
                      <a:r>
                        <a:rPr lang="en-US" dirty="0"/>
                        <a:t>)</a:t>
                      </a:r>
                    </a:p>
                  </a:txBody>
                  <a:tcPr/>
                </a:tc>
                <a:tc>
                  <a:txBody>
                    <a:bodyPr/>
                    <a:lstStyle/>
                    <a:p>
                      <a:endParaRPr lang="en-US" dirty="0"/>
                    </a:p>
                  </a:txBody>
                  <a:tcPr/>
                </a:tc>
                <a:tc>
                  <a:txBody>
                    <a:bodyPr/>
                    <a:lstStyle/>
                    <a:p>
                      <a:r>
                        <a:rPr lang="en-US" dirty="0"/>
                        <a:t>DKM (v2)</a:t>
                      </a:r>
                    </a:p>
                  </a:txBody>
                  <a:tcPr/>
                </a:tc>
                <a:extLst>
                  <a:ext uri="{0D108BD9-81ED-4DB2-BD59-A6C34878D82A}">
                    <a16:rowId xmlns:a16="http://schemas.microsoft.com/office/drawing/2014/main" val="3301035021"/>
                  </a:ext>
                </a:extLst>
              </a:tr>
            </a:tbl>
          </a:graphicData>
        </a:graphic>
      </p:graphicFrame>
      <p:sp>
        <p:nvSpPr>
          <p:cNvPr id="5" name="TextBox 4">
            <a:extLst>
              <a:ext uri="{FF2B5EF4-FFF2-40B4-BE49-F238E27FC236}">
                <a16:creationId xmlns:a16="http://schemas.microsoft.com/office/drawing/2014/main" id="{FB6D1997-A1EC-4AAB-A217-164065CFAE6E}"/>
              </a:ext>
            </a:extLst>
          </p:cNvPr>
          <p:cNvSpPr txBox="1"/>
          <p:nvPr/>
        </p:nvSpPr>
        <p:spPr>
          <a:xfrm>
            <a:off x="838200" y="1416050"/>
            <a:ext cx="10839450" cy="1323439"/>
          </a:xfrm>
          <a:prstGeom prst="rect">
            <a:avLst/>
          </a:prstGeom>
          <a:noFill/>
        </p:spPr>
        <p:txBody>
          <a:bodyPr wrap="square" rtlCol="0">
            <a:spAutoFit/>
          </a:bodyPr>
          <a:lstStyle/>
          <a:p>
            <a:pPr marL="342900" indent="-342900">
              <a:buAutoNum type="arabicPeriod"/>
            </a:pPr>
            <a:r>
              <a:rPr lang="en-US" sz="2000" dirty="0"/>
              <a:t>Run the Find My Astronaut Photo Pipeline on the AIMS set with each of the matchers to find optimal match criteria</a:t>
            </a:r>
          </a:p>
          <a:p>
            <a:pPr marL="342900" indent="-342900">
              <a:buAutoNum type="arabicPeriod"/>
            </a:pPr>
            <a:r>
              <a:rPr lang="en-US" sz="2000" dirty="0"/>
              <a:t>Compare models using the optimal criteria for each method</a:t>
            </a:r>
          </a:p>
          <a:p>
            <a:pPr marL="342900" indent="-342900">
              <a:buAutoNum type="arabicPeriod"/>
            </a:pPr>
            <a:r>
              <a:rPr lang="en-US" sz="2000" dirty="0"/>
              <a:t>For best performing class, evaluate the impact of </a:t>
            </a:r>
            <a:r>
              <a:rPr lang="en-US" sz="2000" b="1" dirty="0"/>
              <a:t>image size </a:t>
            </a:r>
            <a:r>
              <a:rPr lang="en-US" sz="2000" dirty="0"/>
              <a:t>and </a:t>
            </a:r>
            <a:r>
              <a:rPr lang="en-US" sz="2000" b="1" dirty="0"/>
              <a:t>relative scale</a:t>
            </a:r>
          </a:p>
        </p:txBody>
      </p:sp>
      <p:graphicFrame>
        <p:nvGraphicFramePr>
          <p:cNvPr id="8" name="TextBox 2">
            <a:extLst>
              <a:ext uri="{FF2B5EF4-FFF2-40B4-BE49-F238E27FC236}">
                <a16:creationId xmlns:a16="http://schemas.microsoft.com/office/drawing/2014/main" id="{AF9AE0F9-0501-4506-AEE6-8A50D8F52E86}"/>
              </a:ext>
            </a:extLst>
          </p:cNvPr>
          <p:cNvGraphicFramePr/>
          <p:nvPr>
            <p:extLst>
              <p:ext uri="{D42A27DB-BD31-4B8C-83A1-F6EECF244321}">
                <p14:modId xmlns:p14="http://schemas.microsoft.com/office/powerpoint/2010/main" val="2865432080"/>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498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9F11-6636-4CC2-86BF-ECBD4935EA44}"/>
              </a:ext>
            </a:extLst>
          </p:cNvPr>
          <p:cNvSpPr>
            <a:spLocks noGrp="1"/>
          </p:cNvSpPr>
          <p:nvPr>
            <p:ph type="title"/>
          </p:nvPr>
        </p:nvSpPr>
        <p:spPr>
          <a:xfrm>
            <a:off x="670249" y="120974"/>
            <a:ext cx="10515600" cy="780517"/>
          </a:xfrm>
        </p:spPr>
        <p:txBody>
          <a:bodyPr/>
          <a:lstStyle/>
          <a:p>
            <a:r>
              <a:rPr lang="en-US" dirty="0"/>
              <a:t>Results – Determining Optimal Criteria</a:t>
            </a:r>
          </a:p>
        </p:txBody>
      </p:sp>
      <p:sp>
        <p:nvSpPr>
          <p:cNvPr id="6" name="TextBox 5">
            <a:extLst>
              <a:ext uri="{FF2B5EF4-FFF2-40B4-BE49-F238E27FC236}">
                <a16:creationId xmlns:a16="http://schemas.microsoft.com/office/drawing/2014/main" id="{6E4BA715-40B8-4EC3-868D-946B5FA44E08}"/>
              </a:ext>
            </a:extLst>
          </p:cNvPr>
          <p:cNvSpPr txBox="1"/>
          <p:nvPr/>
        </p:nvSpPr>
        <p:spPr>
          <a:xfrm>
            <a:off x="940254" y="4925088"/>
            <a:ext cx="1090884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Embedding based matchers </a:t>
            </a:r>
            <a:r>
              <a:rPr lang="en-US" sz="2400" b="1" dirty="0"/>
              <a:t>are not discriminate enough </a:t>
            </a:r>
            <a:r>
              <a:rPr lang="en-US" sz="2400" dirty="0"/>
              <a:t>in this setting </a:t>
            </a:r>
          </a:p>
          <a:p>
            <a:pPr marL="342900" indent="-342900">
              <a:buFont typeface="Arial" panose="020B0604020202020204" pitchFamily="34" charset="0"/>
              <a:buChar char="•"/>
            </a:pPr>
            <a:r>
              <a:rPr lang="en-US" sz="2400" dirty="0"/>
              <a:t>Using </a:t>
            </a:r>
            <a:r>
              <a:rPr lang="en-US" sz="2400" b="1" dirty="0"/>
              <a:t>number of inliers</a:t>
            </a:r>
            <a:r>
              <a:rPr lang="en-US" sz="2400" dirty="0"/>
              <a:t> as matching criteria, detector free matchers offer the best trade off between precision and recall </a:t>
            </a:r>
          </a:p>
        </p:txBody>
      </p:sp>
      <p:graphicFrame>
        <p:nvGraphicFramePr>
          <p:cNvPr id="7" name="TextBox 2">
            <a:extLst>
              <a:ext uri="{FF2B5EF4-FFF2-40B4-BE49-F238E27FC236}">
                <a16:creationId xmlns:a16="http://schemas.microsoft.com/office/drawing/2014/main" id="{E028D153-22DA-4D54-82FF-8E8BDFEF46AE}"/>
              </a:ext>
            </a:extLst>
          </p:cNvPr>
          <p:cNvGraphicFramePr/>
          <p:nvPr>
            <p:extLst>
              <p:ext uri="{D42A27DB-BD31-4B8C-83A1-F6EECF244321}">
                <p14:modId xmlns:p14="http://schemas.microsoft.com/office/powerpoint/2010/main" val="2516243200"/>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Chart&#10;&#10;Description automatically generated">
            <a:extLst>
              <a:ext uri="{FF2B5EF4-FFF2-40B4-BE49-F238E27FC236}">
                <a16:creationId xmlns:a16="http://schemas.microsoft.com/office/drawing/2014/main" id="{65EC11CD-1076-4A97-9D9F-F9CAE5E81E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376" y="644315"/>
            <a:ext cx="11919274" cy="4414545"/>
          </a:xfrm>
          <a:prstGeom prst="rect">
            <a:avLst/>
          </a:prstGeom>
        </p:spPr>
      </p:pic>
    </p:spTree>
    <p:extLst>
      <p:ext uri="{BB962C8B-B14F-4D97-AF65-F5344CB8AC3E}">
        <p14:creationId xmlns:p14="http://schemas.microsoft.com/office/powerpoint/2010/main" val="1029187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F7C8B-BA7A-47EF-A732-48EDA16D5027}"/>
              </a:ext>
            </a:extLst>
          </p:cNvPr>
          <p:cNvSpPr>
            <a:spLocks noGrp="1"/>
          </p:cNvSpPr>
          <p:nvPr>
            <p:ph type="title"/>
          </p:nvPr>
        </p:nvSpPr>
        <p:spPr/>
        <p:txBody>
          <a:bodyPr/>
          <a:lstStyle/>
          <a:p>
            <a:r>
              <a:rPr lang="en-US" dirty="0"/>
              <a:t>Results - AIMS Set Performance</a:t>
            </a:r>
          </a:p>
        </p:txBody>
      </p:sp>
      <p:sp>
        <p:nvSpPr>
          <p:cNvPr id="5" name="TextBox 4">
            <a:extLst>
              <a:ext uri="{FF2B5EF4-FFF2-40B4-BE49-F238E27FC236}">
                <a16:creationId xmlns:a16="http://schemas.microsoft.com/office/drawing/2014/main" id="{59B7503B-49A6-4FF4-B51E-0A72691C1D02}"/>
              </a:ext>
            </a:extLst>
          </p:cNvPr>
          <p:cNvSpPr txBox="1"/>
          <p:nvPr/>
        </p:nvSpPr>
        <p:spPr>
          <a:xfrm>
            <a:off x="7904481" y="1643326"/>
            <a:ext cx="406512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Detector based matchers most robust to </a:t>
            </a:r>
            <a:r>
              <a:rPr lang="en-US" sz="2400" b="1" dirty="0"/>
              <a:t>scale</a:t>
            </a:r>
            <a:r>
              <a:rPr lang="en-US" sz="2400" dirty="0"/>
              <a:t> changes</a:t>
            </a:r>
          </a:p>
          <a:p>
            <a:pPr marL="285750" indent="-285750">
              <a:buFont typeface="Arial" panose="020B0604020202020204" pitchFamily="34" charset="0"/>
              <a:buChar char="•"/>
            </a:pPr>
            <a:r>
              <a:rPr lang="en-US" sz="2400" dirty="0" err="1"/>
              <a:t>Matchformer</a:t>
            </a:r>
            <a:r>
              <a:rPr lang="en-US" sz="2400" dirty="0"/>
              <a:t> is most robust to </a:t>
            </a:r>
            <a:r>
              <a:rPr lang="en-US" sz="2400" b="1" dirty="0"/>
              <a:t>occlusion</a:t>
            </a:r>
            <a:endParaRPr lang="en-US" sz="2400" dirty="0"/>
          </a:p>
          <a:p>
            <a:pPr marL="285750" indent="-285750">
              <a:buFont typeface="Arial" panose="020B0604020202020204" pitchFamily="34" charset="0"/>
              <a:buChar char="•"/>
            </a:pPr>
            <a:r>
              <a:rPr lang="en-US" sz="2400" dirty="0"/>
              <a:t>SE2-LoFTR is most robust to </a:t>
            </a:r>
            <a:r>
              <a:rPr lang="en-US" sz="2400" b="1" dirty="0"/>
              <a:t>rotation</a:t>
            </a:r>
            <a:r>
              <a:rPr lang="en-US" sz="2400" dirty="0"/>
              <a:t> (it is trained specifically for this setting)</a:t>
            </a:r>
          </a:p>
          <a:p>
            <a:pPr marL="285750" indent="-285750">
              <a:buFont typeface="Arial" panose="020B0604020202020204" pitchFamily="34" charset="0"/>
              <a:buChar char="•"/>
            </a:pPr>
            <a:r>
              <a:rPr lang="en-US" sz="2400" dirty="0"/>
              <a:t>Other matchers are quite poor for large rotations</a:t>
            </a:r>
          </a:p>
        </p:txBody>
      </p:sp>
      <p:graphicFrame>
        <p:nvGraphicFramePr>
          <p:cNvPr id="6" name="TextBox 2">
            <a:extLst>
              <a:ext uri="{FF2B5EF4-FFF2-40B4-BE49-F238E27FC236}">
                <a16:creationId xmlns:a16="http://schemas.microsoft.com/office/drawing/2014/main" id="{C240BA8F-F454-4B7A-9524-8D4C46C85B06}"/>
              </a:ext>
            </a:extLst>
          </p:cNvPr>
          <p:cNvGraphicFramePr/>
          <p:nvPr>
            <p:extLst>
              <p:ext uri="{D42A27DB-BD31-4B8C-83A1-F6EECF244321}">
                <p14:modId xmlns:p14="http://schemas.microsoft.com/office/powerpoint/2010/main" val="1189515235"/>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CB5BCA99-A45B-4B1C-8C69-ED1B8C1B8D9F}"/>
              </a:ext>
            </a:extLst>
          </p:cNvPr>
          <p:cNvGrpSpPr/>
          <p:nvPr/>
        </p:nvGrpSpPr>
        <p:grpSpPr>
          <a:xfrm>
            <a:off x="645924" y="1781372"/>
            <a:ext cx="7039429" cy="3295255"/>
            <a:chOff x="569685" y="1727201"/>
            <a:chExt cx="7039429" cy="3295255"/>
          </a:xfrm>
        </p:grpSpPr>
        <p:pic>
          <p:nvPicPr>
            <p:cNvPr id="11" name="Picture 10">
              <a:extLst>
                <a:ext uri="{FF2B5EF4-FFF2-40B4-BE49-F238E27FC236}">
                  <a16:creationId xmlns:a16="http://schemas.microsoft.com/office/drawing/2014/main" id="{6B068218-89D3-40CB-9AC3-A38BE2BBF2F6}"/>
                </a:ext>
              </a:extLst>
            </p:cNvPr>
            <p:cNvPicPr>
              <a:picLocks noChangeAspect="1"/>
            </p:cNvPicPr>
            <p:nvPr/>
          </p:nvPicPr>
          <p:blipFill>
            <a:blip r:embed="rId7"/>
            <a:stretch>
              <a:fillRect/>
            </a:stretch>
          </p:blipFill>
          <p:spPr>
            <a:xfrm>
              <a:off x="569685" y="1727201"/>
              <a:ext cx="7039429" cy="3295255"/>
            </a:xfrm>
            <a:prstGeom prst="rect">
              <a:avLst/>
            </a:prstGeom>
          </p:spPr>
        </p:pic>
        <p:sp>
          <p:nvSpPr>
            <p:cNvPr id="7" name="Rectangle 6">
              <a:extLst>
                <a:ext uri="{FF2B5EF4-FFF2-40B4-BE49-F238E27FC236}">
                  <a16:creationId xmlns:a16="http://schemas.microsoft.com/office/drawing/2014/main" id="{6E0EB6C8-07B5-492D-ACF9-4035CCB5EB70}"/>
                </a:ext>
              </a:extLst>
            </p:cNvPr>
            <p:cNvSpPr/>
            <p:nvPr/>
          </p:nvSpPr>
          <p:spPr>
            <a:xfrm>
              <a:off x="4758690" y="2508250"/>
              <a:ext cx="1784946" cy="889000"/>
            </a:xfrm>
            <a:prstGeom prst="rect">
              <a:avLst/>
            </a:prstGeom>
            <a:solidFill>
              <a:srgbClr val="FFFF00">
                <a:alpha val="46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A287C5-5F07-4522-934D-5D9F4E1A1195}"/>
                </a:ext>
              </a:extLst>
            </p:cNvPr>
            <p:cNvSpPr/>
            <p:nvPr/>
          </p:nvSpPr>
          <p:spPr>
            <a:xfrm>
              <a:off x="3947160" y="3495675"/>
              <a:ext cx="731520" cy="604838"/>
            </a:xfrm>
            <a:prstGeom prst="rect">
              <a:avLst/>
            </a:prstGeom>
            <a:solidFill>
              <a:srgbClr val="FFFF00">
                <a:alpha val="46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E60AEE-7132-45E3-B82E-8C34A00A3E8F}"/>
                </a:ext>
              </a:extLst>
            </p:cNvPr>
            <p:cNvSpPr/>
            <p:nvPr/>
          </p:nvSpPr>
          <p:spPr>
            <a:xfrm>
              <a:off x="2176780" y="4516819"/>
              <a:ext cx="5227320" cy="293305"/>
            </a:xfrm>
            <a:prstGeom prst="rect">
              <a:avLst/>
            </a:prstGeom>
            <a:solidFill>
              <a:srgbClr val="FFFF00">
                <a:alpha val="46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6CA76FD-722E-4D2E-A89B-940321374245}"/>
              </a:ext>
            </a:extLst>
          </p:cNvPr>
          <p:cNvSpPr txBox="1"/>
          <p:nvPr/>
        </p:nvSpPr>
        <p:spPr>
          <a:xfrm>
            <a:off x="3110290" y="5660618"/>
            <a:ext cx="5971419" cy="369332"/>
          </a:xfrm>
          <a:prstGeom prst="rect">
            <a:avLst/>
          </a:prstGeom>
          <a:solidFill>
            <a:schemeClr val="accent6"/>
          </a:solidFill>
        </p:spPr>
        <p:txBody>
          <a:bodyPr wrap="square" rtlCol="0">
            <a:spAutoFit/>
          </a:bodyPr>
          <a:lstStyle/>
          <a:p>
            <a:pPr algn="ctr"/>
            <a:r>
              <a:rPr lang="en-US" dirty="0"/>
              <a:t>We choose </a:t>
            </a:r>
            <a:r>
              <a:rPr lang="en-US" b="1" dirty="0"/>
              <a:t>SE2-LoFTR</a:t>
            </a:r>
            <a:r>
              <a:rPr lang="en-US" dirty="0"/>
              <a:t> to power Find My Astronaut Photo</a:t>
            </a:r>
          </a:p>
        </p:txBody>
      </p:sp>
    </p:spTree>
    <p:extLst>
      <p:ext uri="{BB962C8B-B14F-4D97-AF65-F5344CB8AC3E}">
        <p14:creationId xmlns:p14="http://schemas.microsoft.com/office/powerpoint/2010/main" val="5940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B822-3107-481C-BC92-5B3C99FD06DE}"/>
              </a:ext>
            </a:extLst>
          </p:cNvPr>
          <p:cNvSpPr>
            <a:spLocks noGrp="1"/>
          </p:cNvSpPr>
          <p:nvPr>
            <p:ph type="title"/>
          </p:nvPr>
        </p:nvSpPr>
        <p:spPr/>
        <p:txBody>
          <a:bodyPr/>
          <a:lstStyle/>
          <a:p>
            <a:r>
              <a:rPr lang="en-US" dirty="0"/>
              <a:t>Acknowledgements and Next Steps</a:t>
            </a:r>
          </a:p>
        </p:txBody>
      </p:sp>
      <p:sp>
        <p:nvSpPr>
          <p:cNvPr id="3" name="Content Placeholder 2">
            <a:extLst>
              <a:ext uri="{FF2B5EF4-FFF2-40B4-BE49-F238E27FC236}">
                <a16:creationId xmlns:a16="http://schemas.microsoft.com/office/drawing/2014/main" id="{82A209D0-FAC9-4B0C-9363-A235C233BDA2}"/>
              </a:ext>
            </a:extLst>
          </p:cNvPr>
          <p:cNvSpPr>
            <a:spLocks noGrp="1"/>
          </p:cNvSpPr>
          <p:nvPr>
            <p:ph idx="1"/>
          </p:nvPr>
        </p:nvSpPr>
        <p:spPr>
          <a:xfrm>
            <a:off x="838200" y="2330450"/>
            <a:ext cx="5971419" cy="2708275"/>
          </a:xfrm>
        </p:spPr>
        <p:txBody>
          <a:bodyPr>
            <a:normAutofit/>
          </a:bodyPr>
          <a:lstStyle/>
          <a:p>
            <a:r>
              <a:rPr lang="en-US" dirty="0"/>
              <a:t>Explore additional matchers and matching methods</a:t>
            </a:r>
          </a:p>
          <a:p>
            <a:r>
              <a:rPr lang="en-US" dirty="0"/>
              <a:t>Engineering improvements to the pipeline to increase per photo speed</a:t>
            </a:r>
          </a:p>
          <a:p>
            <a:r>
              <a:rPr lang="en-US" dirty="0"/>
              <a:t>Add support for nighttime photography</a:t>
            </a:r>
          </a:p>
          <a:p>
            <a:pPr marL="0" indent="0">
              <a:buNone/>
            </a:pPr>
            <a:endParaRPr lang="en-US" dirty="0"/>
          </a:p>
        </p:txBody>
      </p:sp>
      <p:graphicFrame>
        <p:nvGraphicFramePr>
          <p:cNvPr id="4" name="TextBox 2">
            <a:extLst>
              <a:ext uri="{FF2B5EF4-FFF2-40B4-BE49-F238E27FC236}">
                <a16:creationId xmlns:a16="http://schemas.microsoft.com/office/drawing/2014/main" id="{04227CB2-3ABF-4A2B-874E-B4FC03A30E7F}"/>
              </a:ext>
            </a:extLst>
          </p:cNvPr>
          <p:cNvGraphicFramePr/>
          <p:nvPr>
            <p:extLst>
              <p:ext uri="{D42A27DB-BD31-4B8C-83A1-F6EECF244321}">
                <p14:modId xmlns:p14="http://schemas.microsoft.com/office/powerpoint/2010/main" val="1424423884"/>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0DF7623-2CDF-4C4C-9732-E028026EC5AD}"/>
              </a:ext>
            </a:extLst>
          </p:cNvPr>
          <p:cNvSpPr txBox="1"/>
          <p:nvPr/>
        </p:nvSpPr>
        <p:spPr>
          <a:xfrm>
            <a:off x="759762" y="5305425"/>
            <a:ext cx="10672472" cy="846386"/>
          </a:xfrm>
          <a:prstGeom prst="rect">
            <a:avLst/>
          </a:prstGeom>
          <a:noFill/>
        </p:spPr>
        <p:txBody>
          <a:bodyPr wrap="none" rtlCol="0">
            <a:spAutoFit/>
          </a:bodyPr>
          <a:lstStyle/>
          <a:p>
            <a:pPr marL="0" indent="0" algn="ctr">
              <a:buNone/>
            </a:pPr>
            <a:r>
              <a:rPr lang="en-US" sz="2000" dirty="0"/>
              <a:t>Thanks to the Image Matching Workshop organizers, reviewers, and the image matching community!</a:t>
            </a:r>
          </a:p>
          <a:p>
            <a:pPr marL="0" indent="0" algn="ctr">
              <a:buNone/>
            </a:pPr>
            <a:endParaRPr lang="en-US" sz="900" dirty="0"/>
          </a:p>
          <a:p>
            <a:pPr marL="0" indent="0" algn="ctr">
              <a:buNone/>
            </a:pPr>
            <a:r>
              <a:rPr lang="en-US" sz="2000" b="1" dirty="0"/>
              <a:t>https://eol.jsc.nasa.gov/</a:t>
            </a:r>
          </a:p>
        </p:txBody>
      </p:sp>
      <p:pic>
        <p:nvPicPr>
          <p:cNvPr id="7" name="Picture 6" descr="A picture containing text&#10;&#10;Description automatically generated">
            <a:extLst>
              <a:ext uri="{FF2B5EF4-FFF2-40B4-BE49-F238E27FC236}">
                <a16:creationId xmlns:a16="http://schemas.microsoft.com/office/drawing/2014/main" id="{95A70D7A-535D-44A1-B471-DA8F1573B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5241" y="1426011"/>
            <a:ext cx="3943641" cy="3746064"/>
          </a:xfrm>
          <a:prstGeom prst="rect">
            <a:avLst/>
          </a:prstGeom>
        </p:spPr>
      </p:pic>
      <p:sp>
        <p:nvSpPr>
          <p:cNvPr id="8" name="TextBox 7">
            <a:extLst>
              <a:ext uri="{FF2B5EF4-FFF2-40B4-BE49-F238E27FC236}">
                <a16:creationId xmlns:a16="http://schemas.microsoft.com/office/drawing/2014/main" id="{F0DEAD1A-27B8-478C-BAD4-0BCAC730580F}"/>
              </a:ext>
            </a:extLst>
          </p:cNvPr>
          <p:cNvSpPr txBox="1"/>
          <p:nvPr/>
        </p:nvSpPr>
        <p:spPr>
          <a:xfrm>
            <a:off x="1951136" y="1711147"/>
            <a:ext cx="3095625" cy="369332"/>
          </a:xfrm>
          <a:prstGeom prst="rect">
            <a:avLst/>
          </a:prstGeom>
          <a:noFill/>
          <a:ln w="38100">
            <a:solidFill>
              <a:schemeClr val="accent6"/>
            </a:solidFill>
          </a:ln>
        </p:spPr>
        <p:txBody>
          <a:bodyPr wrap="square" rtlCol="0">
            <a:spAutoFit/>
          </a:bodyPr>
          <a:lstStyle/>
          <a:p>
            <a:pPr algn="ctr"/>
            <a:r>
              <a:rPr lang="en-US" b="1" dirty="0"/>
              <a:t>Total Images Found: 57,354</a:t>
            </a:r>
          </a:p>
        </p:txBody>
      </p:sp>
    </p:spTree>
    <p:extLst>
      <p:ext uri="{BB962C8B-B14F-4D97-AF65-F5344CB8AC3E}">
        <p14:creationId xmlns:p14="http://schemas.microsoft.com/office/powerpoint/2010/main" val="4172760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748DAF-A8BD-419D-9286-EF9A1E8B4061}"/>
              </a:ext>
            </a:extLst>
          </p:cNvPr>
          <p:cNvSpPr>
            <a:spLocks noGrp="1"/>
          </p:cNvSpPr>
          <p:nvPr>
            <p:ph idx="1"/>
          </p:nvPr>
        </p:nvSpPr>
        <p:spPr>
          <a:xfrm>
            <a:off x="389369" y="1675992"/>
            <a:ext cx="5441839" cy="4787653"/>
          </a:xfrm>
        </p:spPr>
        <p:txBody>
          <a:bodyPr anchor="t">
            <a:noAutofit/>
          </a:bodyPr>
          <a:lstStyle/>
          <a:p>
            <a:r>
              <a:rPr lang="en-US" sz="2400" dirty="0"/>
              <a:t>Astronauts have taken photos of the Earth from space for over 60 years</a:t>
            </a:r>
          </a:p>
          <a:p>
            <a:r>
              <a:rPr lang="en-US" sz="2400" dirty="0"/>
              <a:t>The </a:t>
            </a:r>
            <a:r>
              <a:rPr lang="en-US" sz="2400" b="1" dirty="0"/>
              <a:t>Earth Science and Remote Sensing (ESRS)</a:t>
            </a:r>
            <a:r>
              <a:rPr lang="en-US" sz="2400" dirty="0"/>
              <a:t> Unit at JSC, manages the </a:t>
            </a:r>
            <a:r>
              <a:rPr lang="en-US" sz="2400" b="1" dirty="0"/>
              <a:t>collection and hosting </a:t>
            </a:r>
            <a:r>
              <a:rPr lang="en-US" sz="2400" dirty="0"/>
              <a:t>of Earth observation images from the ISS and past NASA spacecraft</a:t>
            </a:r>
            <a:endParaRPr lang="en-US" sz="2400" dirty="0">
              <a:cs typeface="Calibri"/>
            </a:endParaRPr>
          </a:p>
          <a:p>
            <a:r>
              <a:rPr lang="en-US" sz="2400" dirty="0"/>
              <a:t>Imagery is used for research, disaster response, and public engagement</a:t>
            </a:r>
          </a:p>
          <a:p>
            <a:pPr marL="0" indent="0">
              <a:buNone/>
            </a:pPr>
            <a:endParaRPr lang="en-US" sz="1800" dirty="0"/>
          </a:p>
        </p:txBody>
      </p:sp>
      <p:pic>
        <p:nvPicPr>
          <p:cNvPr id="8" name="Picture 7" descr="A picture containing text&#10;&#10;Description automatically generated">
            <a:extLst>
              <a:ext uri="{FF2B5EF4-FFF2-40B4-BE49-F238E27FC236}">
                <a16:creationId xmlns:a16="http://schemas.microsoft.com/office/drawing/2014/main" id="{B6B299D4-3F45-44A1-88EA-E7DF812AD230}"/>
              </a:ext>
            </a:extLst>
          </p:cNvPr>
          <p:cNvPicPr>
            <a:picLocks noChangeAspect="1"/>
          </p:cNvPicPr>
          <p:nvPr/>
        </p:nvPicPr>
        <p:blipFill rotWithShape="1">
          <a:blip r:embed="rId4">
            <a:extLst>
              <a:ext uri="{28A0092B-C50C-407E-A947-70E740481C1C}">
                <a14:useLocalDpi xmlns:a14="http://schemas.microsoft.com/office/drawing/2010/main" val="0"/>
              </a:ext>
            </a:extLst>
          </a:blip>
          <a:srcRect t="4902"/>
          <a:stretch/>
        </p:blipFill>
        <p:spPr>
          <a:xfrm>
            <a:off x="6831615" y="1436608"/>
            <a:ext cx="4535533" cy="4509250"/>
          </a:xfrm>
          <a:prstGeom prst="rect">
            <a:avLst/>
          </a:prstGeom>
        </p:spPr>
      </p:pic>
      <p:pic>
        <p:nvPicPr>
          <p:cNvPr id="10" name="Picture 9" descr="A picture containing dark, night sky&#10;&#10;Description automatically generated">
            <a:extLst>
              <a:ext uri="{FF2B5EF4-FFF2-40B4-BE49-F238E27FC236}">
                <a16:creationId xmlns:a16="http://schemas.microsoft.com/office/drawing/2014/main" id="{7EF8E5F2-DD86-431E-A04A-C376961C5662}"/>
              </a:ext>
            </a:extLst>
          </p:cNvPr>
          <p:cNvPicPr>
            <a:picLocks noChangeAspect="1"/>
          </p:cNvPicPr>
          <p:nvPr/>
        </p:nvPicPr>
        <p:blipFill rotWithShape="1">
          <a:blip r:embed="rId5">
            <a:extLst>
              <a:ext uri="{28A0092B-C50C-407E-A947-70E740481C1C}">
                <a14:useLocalDpi xmlns:a14="http://schemas.microsoft.com/office/drawing/2010/main" val="0"/>
              </a:ext>
            </a:extLst>
          </a:blip>
          <a:srcRect t="4902"/>
          <a:stretch/>
        </p:blipFill>
        <p:spPr>
          <a:xfrm>
            <a:off x="6714475" y="1436608"/>
            <a:ext cx="4741694" cy="4509250"/>
          </a:xfrm>
          <a:prstGeom prst="rect">
            <a:avLst/>
          </a:prstGeom>
        </p:spPr>
      </p:pic>
      <p:graphicFrame>
        <p:nvGraphicFramePr>
          <p:cNvPr id="89" name="TextBox 2">
            <a:extLst>
              <a:ext uri="{FF2B5EF4-FFF2-40B4-BE49-F238E27FC236}">
                <a16:creationId xmlns:a16="http://schemas.microsoft.com/office/drawing/2014/main" id="{A0A5E844-2D59-4216-945C-838488D2747D}"/>
              </a:ext>
            </a:extLst>
          </p:cNvPr>
          <p:cNvGraphicFramePr/>
          <p:nvPr>
            <p:extLst>
              <p:ext uri="{D42A27DB-BD31-4B8C-83A1-F6EECF244321}">
                <p14:modId xmlns:p14="http://schemas.microsoft.com/office/powerpoint/2010/main" val="2733746172"/>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itle 1">
            <a:extLst>
              <a:ext uri="{FF2B5EF4-FFF2-40B4-BE49-F238E27FC236}">
                <a16:creationId xmlns:a16="http://schemas.microsoft.com/office/drawing/2014/main" id="{0D346D9D-64B3-4545-89DF-4E04F0126F2B}"/>
              </a:ext>
            </a:extLst>
          </p:cNvPr>
          <p:cNvSpPr txBox="1">
            <a:spLocks/>
          </p:cNvSpPr>
          <p:nvPr/>
        </p:nvSpPr>
        <p:spPr>
          <a:xfrm>
            <a:off x="514349" y="426477"/>
            <a:ext cx="10725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 Brief History of Astronaut Photography</a:t>
            </a:r>
            <a:endParaRPr lang="en-US" dirty="0"/>
          </a:p>
        </p:txBody>
      </p:sp>
    </p:spTree>
    <p:extLst>
      <p:ext uri="{BB962C8B-B14F-4D97-AF65-F5344CB8AC3E}">
        <p14:creationId xmlns:p14="http://schemas.microsoft.com/office/powerpoint/2010/main" val="30086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4139-ABBB-4C1D-8970-7D857534F2D8}"/>
              </a:ext>
            </a:extLst>
          </p:cNvPr>
          <p:cNvSpPr>
            <a:spLocks noGrp="1"/>
          </p:cNvSpPr>
          <p:nvPr>
            <p:ph type="title"/>
          </p:nvPr>
        </p:nvSpPr>
        <p:spPr>
          <a:xfrm>
            <a:off x="514349" y="426477"/>
            <a:ext cx="10725151" cy="1325563"/>
          </a:xfrm>
        </p:spPr>
        <p:txBody>
          <a:bodyPr>
            <a:normAutofit/>
          </a:bodyPr>
          <a:lstStyle/>
          <a:p>
            <a:r>
              <a:rPr lang="en-US" dirty="0"/>
              <a:t>A Brief History of Astronaut Photography</a:t>
            </a:r>
          </a:p>
        </p:txBody>
      </p:sp>
      <p:sp>
        <p:nvSpPr>
          <p:cNvPr id="3" name="Content Placeholder 2">
            <a:extLst>
              <a:ext uri="{FF2B5EF4-FFF2-40B4-BE49-F238E27FC236}">
                <a16:creationId xmlns:a16="http://schemas.microsoft.com/office/drawing/2014/main" id="{0A748DAF-A8BD-419D-9286-EF9A1E8B4061}"/>
              </a:ext>
            </a:extLst>
          </p:cNvPr>
          <p:cNvSpPr>
            <a:spLocks noGrp="1"/>
          </p:cNvSpPr>
          <p:nvPr>
            <p:ph idx="1"/>
          </p:nvPr>
        </p:nvSpPr>
        <p:spPr>
          <a:xfrm>
            <a:off x="403984" y="1730123"/>
            <a:ext cx="11384031" cy="1222627"/>
          </a:xfrm>
        </p:spPr>
        <p:txBody>
          <a:bodyPr anchor="t">
            <a:noAutofit/>
          </a:bodyPr>
          <a:lstStyle/>
          <a:p>
            <a:r>
              <a:rPr lang="en-US" sz="2000" dirty="0"/>
              <a:t>Today, astronaut photography primarily takes place from the </a:t>
            </a:r>
            <a:r>
              <a:rPr lang="en-US" sz="2000" b="1" dirty="0"/>
              <a:t>International Space Station (ISS)</a:t>
            </a:r>
          </a:p>
          <a:p>
            <a:pPr lvl="1"/>
            <a:r>
              <a:rPr lang="en-US" sz="2000" dirty="0"/>
              <a:t>400 km above Earth’s surface in Low Earth Orbit</a:t>
            </a:r>
          </a:p>
          <a:p>
            <a:pPr lvl="1"/>
            <a:r>
              <a:rPr lang="en-US" sz="2000" dirty="0"/>
              <a:t>Orbits the Earth 16 times per 24 hours</a:t>
            </a:r>
          </a:p>
        </p:txBody>
      </p:sp>
      <p:pic>
        <p:nvPicPr>
          <p:cNvPr id="10" name="Picture 9" descr="A picture containing satellite&#10;&#10;Description automatically generated">
            <a:extLst>
              <a:ext uri="{FF2B5EF4-FFF2-40B4-BE49-F238E27FC236}">
                <a16:creationId xmlns:a16="http://schemas.microsoft.com/office/drawing/2014/main" id="{0F249870-AC03-4350-B1DB-255C909DD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451" y="2772772"/>
            <a:ext cx="4950473" cy="3085135"/>
          </a:xfrm>
          <a:prstGeom prst="rect">
            <a:avLst/>
          </a:prstGeom>
        </p:spPr>
      </p:pic>
      <p:pic>
        <p:nvPicPr>
          <p:cNvPr id="29" name="Picture 2" descr="See the source image">
            <a:extLst>
              <a:ext uri="{FF2B5EF4-FFF2-40B4-BE49-F238E27FC236}">
                <a16:creationId xmlns:a16="http://schemas.microsoft.com/office/drawing/2014/main" id="{1EFA03D2-4407-49DA-B334-8BFFE61073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35" r="2003" b="4"/>
          <a:stretch/>
        </p:blipFill>
        <p:spPr bwMode="auto">
          <a:xfrm>
            <a:off x="6859335" y="2513168"/>
            <a:ext cx="3946269" cy="3486455"/>
          </a:xfrm>
          <a:prstGeom prst="rect">
            <a:avLst/>
          </a:prstGeom>
          <a:extLst>
            <a:ext uri="{909E8E84-426E-40DD-AFC4-6F175D3DCCD1}">
              <a14:hiddenFill xmlns:a14="http://schemas.microsoft.com/office/drawing/2010/main">
                <a:solidFill>
                  <a:srgbClr val="FFFFFF"/>
                </a:solidFill>
              </a14:hiddenFill>
            </a:ext>
          </a:extLst>
        </p:spPr>
      </p:pic>
      <p:graphicFrame>
        <p:nvGraphicFramePr>
          <p:cNvPr id="21" name="TextBox 2">
            <a:extLst>
              <a:ext uri="{FF2B5EF4-FFF2-40B4-BE49-F238E27FC236}">
                <a16:creationId xmlns:a16="http://schemas.microsoft.com/office/drawing/2014/main" id="{7CBBDC5F-7B27-4C0D-B0AC-F02DB66A8180}"/>
              </a:ext>
            </a:extLst>
          </p:cNvPr>
          <p:cNvGraphicFramePr/>
          <p:nvPr>
            <p:extLst>
              <p:ext uri="{D42A27DB-BD31-4B8C-83A1-F6EECF244321}">
                <p14:modId xmlns:p14="http://schemas.microsoft.com/office/powerpoint/2010/main" val="2733746172"/>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90926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4139-ABBB-4C1D-8970-7D857534F2D8}"/>
              </a:ext>
            </a:extLst>
          </p:cNvPr>
          <p:cNvSpPr>
            <a:spLocks noGrp="1"/>
          </p:cNvSpPr>
          <p:nvPr>
            <p:ph type="title"/>
          </p:nvPr>
        </p:nvSpPr>
        <p:spPr>
          <a:xfrm>
            <a:off x="514349" y="426477"/>
            <a:ext cx="10210801" cy="1325563"/>
          </a:xfrm>
        </p:spPr>
        <p:txBody>
          <a:bodyPr>
            <a:normAutofit/>
          </a:bodyPr>
          <a:lstStyle/>
          <a:p>
            <a:r>
              <a:rPr lang="en-US" dirty="0"/>
              <a:t>A Brief History of Astronaut Photography</a:t>
            </a:r>
          </a:p>
        </p:txBody>
      </p:sp>
      <p:sp>
        <p:nvSpPr>
          <p:cNvPr id="3" name="Content Placeholder 2">
            <a:extLst>
              <a:ext uri="{FF2B5EF4-FFF2-40B4-BE49-F238E27FC236}">
                <a16:creationId xmlns:a16="http://schemas.microsoft.com/office/drawing/2014/main" id="{0A748DAF-A8BD-419D-9286-EF9A1E8B4061}"/>
              </a:ext>
            </a:extLst>
          </p:cNvPr>
          <p:cNvSpPr>
            <a:spLocks noGrp="1"/>
          </p:cNvSpPr>
          <p:nvPr>
            <p:ph idx="1"/>
          </p:nvPr>
        </p:nvSpPr>
        <p:spPr>
          <a:xfrm>
            <a:off x="397291" y="1698872"/>
            <a:ext cx="11556872" cy="1123335"/>
          </a:xfrm>
        </p:spPr>
        <p:txBody>
          <a:bodyPr anchor="t">
            <a:noAutofit/>
          </a:bodyPr>
          <a:lstStyle/>
          <a:p>
            <a:r>
              <a:rPr lang="en-US" sz="2000" dirty="0"/>
              <a:t>Global, </a:t>
            </a:r>
            <a:r>
              <a:rPr lang="en-US" sz="2000" b="1" dirty="0"/>
              <a:t>4 million </a:t>
            </a:r>
            <a:r>
              <a:rPr lang="en-US" sz="2000" dirty="0"/>
              <a:t>photo collection, increasing by 100,000 photos every 6 months</a:t>
            </a:r>
          </a:p>
          <a:p>
            <a:r>
              <a:rPr lang="en-US" sz="2000" b="1" dirty="0"/>
              <a:t>Missing critical geolocation data for 90% of images</a:t>
            </a:r>
          </a:p>
          <a:p>
            <a:pPr lvl="1"/>
            <a:r>
              <a:rPr lang="en-US" sz="1600" dirty="0"/>
              <a:t>10% of existing geolocation data is from manual human search and labeling</a:t>
            </a:r>
          </a:p>
          <a:p>
            <a:pPr marL="0" indent="0">
              <a:buNone/>
            </a:pPr>
            <a:endParaRPr lang="en-US" sz="1800" dirty="0"/>
          </a:p>
        </p:txBody>
      </p:sp>
      <p:pic>
        <p:nvPicPr>
          <p:cNvPr id="5" name="Picture 4" descr="Map&#10;&#10;Description automatically generated">
            <a:extLst>
              <a:ext uri="{FF2B5EF4-FFF2-40B4-BE49-F238E27FC236}">
                <a16:creationId xmlns:a16="http://schemas.microsoft.com/office/drawing/2014/main" id="{6B5FC03F-5453-477F-BEFE-62D5DA5D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49" y="2869832"/>
            <a:ext cx="5098521" cy="2915304"/>
          </a:xfrm>
          <a:prstGeom prst="rect">
            <a:avLst/>
          </a:prstGeom>
        </p:spPr>
      </p:pic>
      <p:pic>
        <p:nvPicPr>
          <p:cNvPr id="8" name="Picture 7" descr="Chart&#10;&#10;Description automatically generated">
            <a:extLst>
              <a:ext uri="{FF2B5EF4-FFF2-40B4-BE49-F238E27FC236}">
                <a16:creationId xmlns:a16="http://schemas.microsoft.com/office/drawing/2014/main" id="{2E0F0A56-E07E-45FB-89BE-5F3576DA21AB}"/>
              </a:ext>
            </a:extLst>
          </p:cNvPr>
          <p:cNvPicPr>
            <a:picLocks noChangeAspect="1"/>
          </p:cNvPicPr>
          <p:nvPr/>
        </p:nvPicPr>
        <p:blipFill rotWithShape="1">
          <a:blip r:embed="rId5">
            <a:extLst>
              <a:ext uri="{28A0092B-C50C-407E-A947-70E740481C1C}">
                <a14:useLocalDpi xmlns:a14="http://schemas.microsoft.com/office/drawing/2010/main" val="0"/>
              </a:ext>
            </a:extLst>
          </a:blip>
          <a:srcRect l="5672" t="4102" r="7099"/>
          <a:stretch/>
        </p:blipFill>
        <p:spPr>
          <a:xfrm>
            <a:off x="5714108" y="3041048"/>
            <a:ext cx="6240055" cy="2744088"/>
          </a:xfrm>
          <a:prstGeom prst="rect">
            <a:avLst/>
          </a:prstGeom>
        </p:spPr>
      </p:pic>
      <p:sp>
        <p:nvSpPr>
          <p:cNvPr id="4" name="Arrow: Down 3">
            <a:extLst>
              <a:ext uri="{FF2B5EF4-FFF2-40B4-BE49-F238E27FC236}">
                <a16:creationId xmlns:a16="http://schemas.microsoft.com/office/drawing/2014/main" id="{FEEEF92B-207F-4264-8F4C-4D3D82914986}"/>
              </a:ext>
            </a:extLst>
          </p:cNvPr>
          <p:cNvSpPr/>
          <p:nvPr/>
        </p:nvSpPr>
        <p:spPr>
          <a:xfrm rot="1403442">
            <a:off x="11214432" y="4505263"/>
            <a:ext cx="279132" cy="67376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extBox 2">
            <a:extLst>
              <a:ext uri="{FF2B5EF4-FFF2-40B4-BE49-F238E27FC236}">
                <a16:creationId xmlns:a16="http://schemas.microsoft.com/office/drawing/2014/main" id="{1CC5F5A1-E9D9-4596-9B5D-DFCC251FDD6F}"/>
              </a:ext>
            </a:extLst>
          </p:cNvPr>
          <p:cNvGraphicFramePr/>
          <p:nvPr>
            <p:extLst>
              <p:ext uri="{D42A27DB-BD31-4B8C-83A1-F6EECF244321}">
                <p14:modId xmlns:p14="http://schemas.microsoft.com/office/powerpoint/2010/main" val="2733746172"/>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49708389"/>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52B8590-7AC3-447C-B815-967F3167512F}"/>
              </a:ext>
            </a:extLst>
          </p:cNvPr>
          <p:cNvGrpSpPr/>
          <p:nvPr/>
        </p:nvGrpSpPr>
        <p:grpSpPr>
          <a:xfrm>
            <a:off x="6095707" y="9525"/>
            <a:ext cx="6096293" cy="4724400"/>
            <a:chOff x="-1" y="815227"/>
            <a:chExt cx="7670307" cy="6016168"/>
          </a:xfrm>
        </p:grpSpPr>
        <p:pic>
          <p:nvPicPr>
            <p:cNvPr id="2" name="Picture 1" descr="A picture containing person, indoor, equipment, engine&#10;&#10;Description automatically generated">
              <a:extLst>
                <a:ext uri="{FF2B5EF4-FFF2-40B4-BE49-F238E27FC236}">
                  <a16:creationId xmlns:a16="http://schemas.microsoft.com/office/drawing/2014/main" id="{D5288808-C709-4DA2-A20D-ED5478E5BFE0}"/>
                </a:ext>
              </a:extLst>
            </p:cNvPr>
            <p:cNvPicPr>
              <a:picLocks noChangeAspect="1"/>
            </p:cNvPicPr>
            <p:nvPr/>
          </p:nvPicPr>
          <p:blipFill rotWithShape="1">
            <a:blip r:embed="rId3">
              <a:extLst>
                <a:ext uri="{28A0092B-C50C-407E-A947-70E740481C1C}">
                  <a14:useLocalDpi xmlns:a14="http://schemas.microsoft.com/office/drawing/2010/main" val="0"/>
                </a:ext>
              </a:extLst>
            </a:blip>
            <a:srcRect l="4184" t="6930" r="-3" b="5426"/>
            <a:stretch/>
          </p:blipFill>
          <p:spPr>
            <a:xfrm>
              <a:off x="-1" y="815227"/>
              <a:ext cx="7670307" cy="6016168"/>
            </a:xfrm>
            <a:prstGeom prst="rect">
              <a:avLst/>
            </a:prstGeom>
          </p:spPr>
        </p:pic>
        <p:cxnSp>
          <p:nvCxnSpPr>
            <p:cNvPr id="12" name="Straight Arrow Connector 11">
              <a:extLst>
                <a:ext uri="{FF2B5EF4-FFF2-40B4-BE49-F238E27FC236}">
                  <a16:creationId xmlns:a16="http://schemas.microsoft.com/office/drawing/2014/main" id="{84E67397-0E43-411F-B15B-A3DFFE5A4836}"/>
                </a:ext>
              </a:extLst>
            </p:cNvPr>
            <p:cNvCxnSpPr>
              <a:cxnSpLocks/>
            </p:cNvCxnSpPr>
            <p:nvPr/>
          </p:nvCxnSpPr>
          <p:spPr>
            <a:xfrm>
              <a:off x="4705159" y="4966779"/>
              <a:ext cx="2140771" cy="149818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D1BEA3-3F95-4475-B105-856BA8E32F16}"/>
                </a:ext>
              </a:extLst>
            </p:cNvPr>
            <p:cNvCxnSpPr>
              <a:cxnSpLocks/>
            </p:cNvCxnSpPr>
            <p:nvPr/>
          </p:nvCxnSpPr>
          <p:spPr>
            <a:xfrm flipV="1">
              <a:off x="4743495" y="4966779"/>
              <a:ext cx="2015351" cy="1312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1045A3-4B42-41C2-9FC5-D1E14BCDEF78}"/>
                </a:ext>
              </a:extLst>
            </p:cNvPr>
            <p:cNvCxnSpPr>
              <a:cxnSpLocks/>
            </p:cNvCxnSpPr>
            <p:nvPr/>
          </p:nvCxnSpPr>
          <p:spPr>
            <a:xfrm flipV="1">
              <a:off x="4707049" y="3477814"/>
              <a:ext cx="1286686" cy="15220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35D051-C852-4075-860F-CC40954A1E7E}"/>
                </a:ext>
              </a:extLst>
            </p:cNvPr>
            <p:cNvCxnSpPr>
              <a:cxnSpLocks/>
            </p:cNvCxnSpPr>
            <p:nvPr/>
          </p:nvCxnSpPr>
          <p:spPr>
            <a:xfrm flipV="1">
              <a:off x="4705159" y="2795790"/>
              <a:ext cx="76673" cy="218021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9FD7703-503B-4A9C-8308-203D3E477FDD}"/>
                </a:ext>
              </a:extLst>
            </p:cNvPr>
            <p:cNvCxnSpPr>
              <a:cxnSpLocks/>
            </p:cNvCxnSpPr>
            <p:nvPr/>
          </p:nvCxnSpPr>
          <p:spPr>
            <a:xfrm flipH="1">
              <a:off x="3941938" y="4976000"/>
              <a:ext cx="763221" cy="68202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indoor, satellite&#10;&#10;Description automatically generated">
            <a:extLst>
              <a:ext uri="{FF2B5EF4-FFF2-40B4-BE49-F238E27FC236}">
                <a16:creationId xmlns:a16="http://schemas.microsoft.com/office/drawing/2014/main" id="{334CEF14-3306-4171-9A4B-BDE9B5C23BE8}"/>
              </a:ext>
            </a:extLst>
          </p:cNvPr>
          <p:cNvPicPr>
            <a:picLocks noChangeAspect="1"/>
          </p:cNvPicPr>
          <p:nvPr/>
        </p:nvPicPr>
        <p:blipFill rotWithShape="1">
          <a:blip r:embed="rId4">
            <a:extLst>
              <a:ext uri="{28A0092B-C50C-407E-A947-70E740481C1C}">
                <a14:useLocalDpi xmlns:a14="http://schemas.microsoft.com/office/drawing/2010/main" val="0"/>
              </a:ext>
            </a:extLst>
          </a:blip>
          <a:srcRect t="8368" r="8450" b="7459"/>
          <a:stretch/>
        </p:blipFill>
        <p:spPr>
          <a:xfrm>
            <a:off x="-3" y="1"/>
            <a:ext cx="6096001" cy="4724400"/>
          </a:xfrm>
          <a:prstGeom prst="rect">
            <a:avLst/>
          </a:prstGeom>
        </p:spPr>
      </p:pic>
      <p:graphicFrame>
        <p:nvGraphicFramePr>
          <p:cNvPr id="13" name="TextBox 2">
            <a:extLst>
              <a:ext uri="{FF2B5EF4-FFF2-40B4-BE49-F238E27FC236}">
                <a16:creationId xmlns:a16="http://schemas.microsoft.com/office/drawing/2014/main" id="{7BE2FB63-64C8-49A8-851D-8E0A49506849}"/>
              </a:ext>
            </a:extLst>
          </p:cNvPr>
          <p:cNvGraphicFramePr/>
          <p:nvPr>
            <p:extLst>
              <p:ext uri="{D42A27DB-BD31-4B8C-83A1-F6EECF244321}">
                <p14:modId xmlns:p14="http://schemas.microsoft.com/office/powerpoint/2010/main" val="3596747265"/>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Table 6">
            <a:extLst>
              <a:ext uri="{FF2B5EF4-FFF2-40B4-BE49-F238E27FC236}">
                <a16:creationId xmlns:a16="http://schemas.microsoft.com/office/drawing/2014/main" id="{D31AE3CE-A755-4018-9FB6-875EB7A093CF}"/>
              </a:ext>
            </a:extLst>
          </p:cNvPr>
          <p:cNvGraphicFramePr>
            <a:graphicFrameLocks noGrp="1"/>
          </p:cNvGraphicFramePr>
          <p:nvPr>
            <p:extLst>
              <p:ext uri="{D42A27DB-BD31-4B8C-83A1-F6EECF244321}">
                <p14:modId xmlns:p14="http://schemas.microsoft.com/office/powerpoint/2010/main" val="2091475950"/>
              </p:ext>
            </p:extLst>
          </p:nvPr>
        </p:nvGraphicFramePr>
        <p:xfrm>
          <a:off x="3822407" y="4899204"/>
          <a:ext cx="4546599" cy="1107440"/>
        </p:xfrm>
        <a:graphic>
          <a:graphicData uri="http://schemas.openxmlformats.org/drawingml/2006/table">
            <a:tbl>
              <a:tblPr firstRow="1" bandRow="1">
                <a:tableStyleId>{5C22544A-7EE6-4342-B048-85BDC9FD1C3A}</a:tableStyleId>
              </a:tblPr>
              <a:tblGrid>
                <a:gridCol w="4546599">
                  <a:extLst>
                    <a:ext uri="{9D8B030D-6E8A-4147-A177-3AD203B41FA5}">
                      <a16:colId xmlns:a16="http://schemas.microsoft.com/office/drawing/2014/main" val="3838515624"/>
                    </a:ext>
                  </a:extLst>
                </a:gridCol>
              </a:tblGrid>
              <a:tr h="310594">
                <a:tc>
                  <a:txBody>
                    <a:bodyPr/>
                    <a:lstStyle/>
                    <a:p>
                      <a:pPr algn="ctr"/>
                      <a:r>
                        <a:rPr lang="en-US" dirty="0"/>
                        <a:t>Acquisition Conditions</a:t>
                      </a:r>
                    </a:p>
                  </a:txBody>
                  <a:tcPr/>
                </a:tc>
                <a:extLst>
                  <a:ext uri="{0D108BD9-81ED-4DB2-BD59-A6C34878D82A}">
                    <a16:rowId xmlns:a16="http://schemas.microsoft.com/office/drawing/2014/main" val="936439718"/>
                  </a:ext>
                </a:extLst>
              </a:tr>
              <a:tr h="370840">
                <a:tc>
                  <a:txBody>
                    <a:bodyPr/>
                    <a:lstStyle/>
                    <a:p>
                      <a:pPr algn="ctr"/>
                      <a:r>
                        <a:rPr lang="en-US" dirty="0"/>
                        <a:t>Known spacecraft position and attitude</a:t>
                      </a:r>
                    </a:p>
                  </a:txBody>
                  <a:tcPr/>
                </a:tc>
                <a:extLst>
                  <a:ext uri="{0D108BD9-81ED-4DB2-BD59-A6C34878D82A}">
                    <a16:rowId xmlns:a16="http://schemas.microsoft.com/office/drawing/2014/main" val="2695142842"/>
                  </a:ext>
                </a:extLst>
              </a:tr>
              <a:tr h="370840">
                <a:tc>
                  <a:txBody>
                    <a:bodyPr/>
                    <a:lstStyle/>
                    <a:p>
                      <a:pPr algn="ctr"/>
                      <a:r>
                        <a:rPr lang="en-US" dirty="0"/>
                        <a:t>Known camera orientation</a:t>
                      </a:r>
                    </a:p>
                  </a:txBody>
                  <a:tcPr/>
                </a:tc>
                <a:extLst>
                  <a:ext uri="{0D108BD9-81ED-4DB2-BD59-A6C34878D82A}">
                    <a16:rowId xmlns:a16="http://schemas.microsoft.com/office/drawing/2014/main" val="87219793"/>
                  </a:ext>
                </a:extLst>
              </a:tr>
            </a:tbl>
          </a:graphicData>
        </a:graphic>
      </p:graphicFrame>
      <p:sp>
        <p:nvSpPr>
          <p:cNvPr id="19" name="TextBox 18">
            <a:extLst>
              <a:ext uri="{FF2B5EF4-FFF2-40B4-BE49-F238E27FC236}">
                <a16:creationId xmlns:a16="http://schemas.microsoft.com/office/drawing/2014/main" id="{2E4AF5CF-F94A-4D41-8D27-3AA9946BB068}"/>
              </a:ext>
            </a:extLst>
          </p:cNvPr>
          <p:cNvSpPr txBox="1"/>
          <p:nvPr/>
        </p:nvSpPr>
        <p:spPr>
          <a:xfrm>
            <a:off x="7332881" y="9525"/>
            <a:ext cx="4124325" cy="646331"/>
          </a:xfrm>
          <a:prstGeom prst="rect">
            <a:avLst/>
          </a:prstGeom>
          <a:noFill/>
        </p:spPr>
        <p:txBody>
          <a:bodyPr wrap="square" rtlCol="0">
            <a:spAutoFit/>
          </a:bodyPr>
          <a:lstStyle/>
          <a:p>
            <a:pPr algn="ctr"/>
            <a:r>
              <a:rPr lang="en-US" sz="3600" b="1" dirty="0">
                <a:ln>
                  <a:solidFill>
                    <a:schemeClr val="tx1"/>
                  </a:solidFill>
                </a:ln>
                <a:solidFill>
                  <a:schemeClr val="bg1"/>
                </a:solidFill>
              </a:rPr>
              <a:t>Astronaut Photo</a:t>
            </a:r>
          </a:p>
        </p:txBody>
      </p:sp>
      <p:pic>
        <p:nvPicPr>
          <p:cNvPr id="22" name="Picture 21" descr="Icon&#10;&#10;Description automatically generated with medium confidence">
            <a:extLst>
              <a:ext uri="{FF2B5EF4-FFF2-40B4-BE49-F238E27FC236}">
                <a16:creationId xmlns:a16="http://schemas.microsoft.com/office/drawing/2014/main" id="{A2C83D3F-A828-400D-A2E6-B3367FAAB85E}"/>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8078803" y="5213786"/>
            <a:ext cx="483363" cy="474301"/>
          </a:xfrm>
          <a:prstGeom prst="rect">
            <a:avLst/>
          </a:prstGeom>
        </p:spPr>
      </p:pic>
      <p:pic>
        <p:nvPicPr>
          <p:cNvPr id="23" name="Graphic 22">
            <a:extLst>
              <a:ext uri="{FF2B5EF4-FFF2-40B4-BE49-F238E27FC236}">
                <a16:creationId xmlns:a16="http://schemas.microsoft.com/office/drawing/2014/main" id="{3532552E-4D11-47C1-B307-42A69C961A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75845" y="5661993"/>
            <a:ext cx="386321" cy="386321"/>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C5217BB6-0753-4A0C-AD03-A982B80F584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3532793" y="5574013"/>
            <a:ext cx="483363" cy="474301"/>
          </a:xfrm>
          <a:prstGeom prst="rect">
            <a:avLst/>
          </a:prstGeom>
        </p:spPr>
      </p:pic>
      <p:pic>
        <p:nvPicPr>
          <p:cNvPr id="26" name="Picture 25" descr="Icon&#10;&#10;Description automatically generated with medium confidence">
            <a:extLst>
              <a:ext uri="{FF2B5EF4-FFF2-40B4-BE49-F238E27FC236}">
                <a16:creationId xmlns:a16="http://schemas.microsoft.com/office/drawing/2014/main" id="{57DD0DF9-2BEC-45CA-BBB7-C5163F3A48D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306" b="91736" l="5691" r="94309">
                        <a14:foregroundMark x1="91057" y1="10744" x2="91057" y2="10744"/>
                        <a14:foregroundMark x1="94309" y1="6612" x2="94309" y2="6612"/>
                        <a14:foregroundMark x1="93496" y1="4132" x2="93496" y2="4132"/>
                        <a14:foregroundMark x1="37398" y1="91736" x2="37398" y2="91736"/>
                        <a14:foregroundMark x1="5691" y1="52066" x2="5691" y2="52066"/>
                        <a14:backgroundMark x1="95935" y1="2479" x2="95935" y2="2479"/>
                        <a14:backgroundMark x1="95122" y1="3306" x2="95122" y2="3306"/>
                        <a14:backgroundMark x1="93496" y1="3306" x2="93496" y2="3306"/>
                        <a14:backgroundMark x1="96748" y1="4959" x2="96748" y2="4959"/>
                        <a14:backgroundMark x1="95935" y1="6612" x2="95935" y2="6612"/>
                      </a14:backgroundRemoval>
                    </a14:imgEffect>
                  </a14:imgLayer>
                </a14:imgProps>
              </a:ext>
              <a:ext uri="{28A0092B-C50C-407E-A947-70E740481C1C}">
                <a14:useLocalDpi xmlns:a14="http://schemas.microsoft.com/office/drawing/2010/main" val="0"/>
              </a:ext>
            </a:extLst>
          </a:blip>
          <a:stretch>
            <a:fillRect/>
          </a:stretch>
        </p:blipFill>
        <p:spPr>
          <a:xfrm>
            <a:off x="3580725" y="5129035"/>
            <a:ext cx="483363" cy="474301"/>
          </a:xfrm>
          <a:prstGeom prst="rect">
            <a:avLst/>
          </a:prstGeom>
        </p:spPr>
      </p:pic>
      <p:sp>
        <p:nvSpPr>
          <p:cNvPr id="20" name="TextBox 19">
            <a:extLst>
              <a:ext uri="{FF2B5EF4-FFF2-40B4-BE49-F238E27FC236}">
                <a16:creationId xmlns:a16="http://schemas.microsoft.com/office/drawing/2014/main" id="{66A05AA2-8401-4D27-888B-E920F20F02A7}"/>
              </a:ext>
            </a:extLst>
          </p:cNvPr>
          <p:cNvSpPr txBox="1"/>
          <p:nvPr/>
        </p:nvSpPr>
        <p:spPr>
          <a:xfrm>
            <a:off x="875800" y="0"/>
            <a:ext cx="4124325" cy="646331"/>
          </a:xfrm>
          <a:prstGeom prst="rect">
            <a:avLst/>
          </a:prstGeom>
          <a:noFill/>
        </p:spPr>
        <p:txBody>
          <a:bodyPr wrap="square" rtlCol="0">
            <a:spAutoFit/>
          </a:bodyPr>
          <a:lstStyle/>
          <a:p>
            <a:pPr algn="ctr"/>
            <a:r>
              <a:rPr lang="en-US" sz="3600" b="1" dirty="0">
                <a:ln>
                  <a:solidFill>
                    <a:schemeClr val="tx1"/>
                  </a:solidFill>
                </a:ln>
                <a:solidFill>
                  <a:schemeClr val="bg1"/>
                </a:solidFill>
              </a:rPr>
              <a:t>Satellite Image</a:t>
            </a:r>
          </a:p>
        </p:txBody>
      </p:sp>
    </p:spTree>
    <p:extLst>
      <p:ext uri="{BB962C8B-B14F-4D97-AF65-F5344CB8AC3E}">
        <p14:creationId xmlns:p14="http://schemas.microsoft.com/office/powerpoint/2010/main" val="120901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8" name="Picture 27" descr="Icon&#10;&#10;Description automatically generated">
            <a:extLst>
              <a:ext uri="{FF2B5EF4-FFF2-40B4-BE49-F238E27FC236}">
                <a16:creationId xmlns:a16="http://schemas.microsoft.com/office/drawing/2014/main" id="{AD0CF448-87D6-4C7B-AD43-A41C87B330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3438" l="4051" r="93165">
                        <a14:foregroundMark x1="54937" y1="79375" x2="53418" y2="62656"/>
                        <a14:foregroundMark x1="50633" y1="95625" x2="22785" y2="6406"/>
                        <a14:foregroundMark x1="22785" y1="6406" x2="49873" y2="93438"/>
                        <a14:foregroundMark x1="49873" y1="93438" x2="49873" y2="93438"/>
                        <a14:foregroundMark x1="4051" y1="35625" x2="4051" y2="35625"/>
                        <a14:foregroundMark x1="4810" y1="27344" x2="4810" y2="27344"/>
                        <a14:foregroundMark x1="47848" y1="2500" x2="47848" y2="2500"/>
                        <a14:foregroundMark x1="93165" y1="24844" x2="93165" y2="24844"/>
                        <a14:backgroundMark x1="38987" y1="30469" x2="38987" y2="30469"/>
                        <a14:backgroundMark x1="58228" y1="30469" x2="58228" y2="30469"/>
                        <a14:backgroundMark x1="58228" y1="30469" x2="58228" y2="30469"/>
                        <a14:backgroundMark x1="55443" y1="31719" x2="55443" y2="31719"/>
                        <a14:backgroundMark x1="49873" y1="30781" x2="54937" y2="28281"/>
                        <a14:backgroundMark x1="41772" y1="26094" x2="54177" y2="23906"/>
                        <a14:backgroundMark x1="50633" y1="30000" x2="50633" y2="30000"/>
                        <a14:backgroundMark x1="43038" y1="29531" x2="43797" y2="30000"/>
                      </a14:backgroundRemoval>
                    </a14:imgEffect>
                  </a14:imgLayer>
                </a14:imgProps>
              </a:ext>
              <a:ext uri="{28A0092B-C50C-407E-A947-70E740481C1C}">
                <a14:useLocalDpi xmlns:a14="http://schemas.microsoft.com/office/drawing/2010/main" val="0"/>
              </a:ext>
            </a:extLst>
          </a:blip>
          <a:stretch>
            <a:fillRect/>
          </a:stretch>
        </p:blipFill>
        <p:spPr>
          <a:xfrm flipH="1">
            <a:off x="3749881" y="249976"/>
            <a:ext cx="466540" cy="755913"/>
          </a:xfrm>
          <a:prstGeom prst="rect">
            <a:avLst/>
          </a:prstGeom>
        </p:spPr>
      </p:pic>
      <p:sp>
        <p:nvSpPr>
          <p:cNvPr id="16" name="TextBox 15">
            <a:extLst>
              <a:ext uri="{FF2B5EF4-FFF2-40B4-BE49-F238E27FC236}">
                <a16:creationId xmlns:a16="http://schemas.microsoft.com/office/drawing/2014/main" id="{9333BEDC-F4B4-41D1-957E-C35AFEC04378}"/>
              </a:ext>
            </a:extLst>
          </p:cNvPr>
          <p:cNvSpPr txBox="1"/>
          <p:nvPr/>
        </p:nvSpPr>
        <p:spPr>
          <a:xfrm>
            <a:off x="4225036" y="249976"/>
            <a:ext cx="2411012" cy="369332"/>
          </a:xfrm>
          <a:prstGeom prst="rect">
            <a:avLst/>
          </a:prstGeom>
          <a:noFill/>
        </p:spPr>
        <p:txBody>
          <a:bodyPr wrap="square" rtlCol="0">
            <a:spAutoFit/>
          </a:bodyPr>
          <a:lstStyle/>
          <a:p>
            <a:r>
              <a:rPr lang="en-US" dirty="0">
                <a:solidFill>
                  <a:schemeClr val="bg1"/>
                </a:solidFill>
              </a:rPr>
              <a:t>2,500 km away!</a:t>
            </a:r>
          </a:p>
        </p:txBody>
      </p:sp>
    </p:spTree>
    <p:extLst>
      <p:ext uri="{BB962C8B-B14F-4D97-AF65-F5344CB8AC3E}">
        <p14:creationId xmlns:p14="http://schemas.microsoft.com/office/powerpoint/2010/main" val="152145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outdoor, mountain, tree&#10;&#10;Description automatically generated">
            <a:extLst>
              <a:ext uri="{FF2B5EF4-FFF2-40B4-BE49-F238E27FC236}">
                <a16:creationId xmlns:a16="http://schemas.microsoft.com/office/drawing/2014/main" id="{82261B15-4003-4D0C-929C-B408E9D8B31A}"/>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372279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rass&#10;&#10;Description automatically generated">
            <a:extLst>
              <a:ext uri="{FF2B5EF4-FFF2-40B4-BE49-F238E27FC236}">
                <a16:creationId xmlns:a16="http://schemas.microsoft.com/office/drawing/2014/main" id="{12B8AA7C-9FE2-4607-9ADF-D3F79A368326}"/>
              </a:ext>
            </a:extLst>
          </p:cNvPr>
          <p:cNvPicPr>
            <a:picLocks noChangeAspect="1"/>
          </p:cNvPicPr>
          <p:nvPr/>
        </p:nvPicPr>
        <p:blipFill rotWithShape="1">
          <a:blip r:embed="rId2">
            <a:extLst>
              <a:ext uri="{28A0092B-C50C-407E-A947-70E740481C1C}">
                <a14:useLocalDpi xmlns:a14="http://schemas.microsoft.com/office/drawing/2010/main" val="0"/>
              </a:ext>
            </a:extLst>
          </a:blip>
          <a:srcRect l="12615" t="7114" r="13559" b="14814"/>
          <a:stretch/>
        </p:blipFill>
        <p:spPr>
          <a:xfrm>
            <a:off x="6699980" y="1279527"/>
            <a:ext cx="3859390" cy="3810000"/>
          </a:xfrm>
          <a:prstGeom prst="rect">
            <a:avLst/>
          </a:prstGeom>
        </p:spPr>
      </p:pic>
      <p:sp>
        <p:nvSpPr>
          <p:cNvPr id="13" name="Plus Sign 12">
            <a:extLst>
              <a:ext uri="{FF2B5EF4-FFF2-40B4-BE49-F238E27FC236}">
                <a16:creationId xmlns:a16="http://schemas.microsoft.com/office/drawing/2014/main" id="{150ED69A-D447-4BB8-AD84-3C6DE8C88B64}"/>
              </a:ext>
            </a:extLst>
          </p:cNvPr>
          <p:cNvSpPr/>
          <p:nvPr/>
        </p:nvSpPr>
        <p:spPr>
          <a:xfrm>
            <a:off x="5818932" y="3177304"/>
            <a:ext cx="554135" cy="503392"/>
          </a:xfrm>
          <a:prstGeom prst="mathPlus">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aphicFrame>
        <p:nvGraphicFramePr>
          <p:cNvPr id="15" name="TextBox 2">
            <a:extLst>
              <a:ext uri="{FF2B5EF4-FFF2-40B4-BE49-F238E27FC236}">
                <a16:creationId xmlns:a16="http://schemas.microsoft.com/office/drawing/2014/main" id="{18D7BEF9-5D85-45F5-848E-D09CB1134B41}"/>
              </a:ext>
            </a:extLst>
          </p:cNvPr>
          <p:cNvGraphicFramePr/>
          <p:nvPr>
            <p:extLst>
              <p:ext uri="{D42A27DB-BD31-4B8C-83A1-F6EECF244321}">
                <p14:modId xmlns:p14="http://schemas.microsoft.com/office/powerpoint/2010/main" val="3764396161"/>
              </p:ext>
            </p:extLst>
          </p:nvPr>
        </p:nvGraphicFramePr>
        <p:xfrm>
          <a:off x="3110289" y="6203111"/>
          <a:ext cx="5971419" cy="844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Down 2">
            <a:extLst>
              <a:ext uri="{FF2B5EF4-FFF2-40B4-BE49-F238E27FC236}">
                <a16:creationId xmlns:a16="http://schemas.microsoft.com/office/drawing/2014/main" id="{B0585CD4-91F5-48BD-AE7E-3E8EC1A8984C}"/>
              </a:ext>
            </a:extLst>
          </p:cNvPr>
          <p:cNvSpPr/>
          <p:nvPr/>
        </p:nvSpPr>
        <p:spPr>
          <a:xfrm rot="4411363">
            <a:off x="10244858" y="1451823"/>
            <a:ext cx="240046" cy="921726"/>
          </a:xfrm>
          <a:prstGeom prst="down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467CD0-C598-4014-BA40-DB91DAAC5AC1}"/>
              </a:ext>
            </a:extLst>
          </p:cNvPr>
          <p:cNvSpPr txBox="1"/>
          <p:nvPr/>
        </p:nvSpPr>
        <p:spPr>
          <a:xfrm>
            <a:off x="10840862" y="1279527"/>
            <a:ext cx="1149224" cy="923330"/>
          </a:xfrm>
          <a:prstGeom prst="rect">
            <a:avLst/>
          </a:prstGeom>
          <a:noFill/>
        </p:spPr>
        <p:txBody>
          <a:bodyPr wrap="none" rtlCol="0">
            <a:spAutoFit/>
          </a:bodyPr>
          <a:lstStyle/>
          <a:p>
            <a:pPr algn="ctr"/>
            <a:r>
              <a:rPr lang="en-US" dirty="0"/>
              <a:t>Extent of </a:t>
            </a:r>
          </a:p>
          <a:p>
            <a:pPr algn="ctr"/>
            <a:r>
              <a:rPr lang="en-US" dirty="0"/>
              <a:t>visible </a:t>
            </a:r>
          </a:p>
          <a:p>
            <a:pPr algn="ctr"/>
            <a:r>
              <a:rPr lang="en-US" dirty="0"/>
              <a:t>Earth area</a:t>
            </a:r>
          </a:p>
        </p:txBody>
      </p:sp>
      <p:pic>
        <p:nvPicPr>
          <p:cNvPr id="6" name="Picture 5" descr="A picture containing outdoor, mountain, tree, plant&#10;&#10;Description automatically generated">
            <a:extLst>
              <a:ext uri="{FF2B5EF4-FFF2-40B4-BE49-F238E27FC236}">
                <a16:creationId xmlns:a16="http://schemas.microsoft.com/office/drawing/2014/main" id="{14BDCD70-FD67-4489-A44B-B7E9981669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4835" y="2019109"/>
            <a:ext cx="3957450" cy="2640363"/>
          </a:xfrm>
          <a:prstGeom prst="rect">
            <a:avLst/>
          </a:prstGeom>
          <a:ln w="38100">
            <a:solidFill>
              <a:schemeClr val="accent2"/>
            </a:solidFill>
          </a:ln>
        </p:spPr>
      </p:pic>
      <p:sp>
        <p:nvSpPr>
          <p:cNvPr id="12" name="TextBox 11">
            <a:extLst>
              <a:ext uri="{FF2B5EF4-FFF2-40B4-BE49-F238E27FC236}">
                <a16:creationId xmlns:a16="http://schemas.microsoft.com/office/drawing/2014/main" id="{C73DD26B-CD27-4F0D-877A-63F63E52E8B9}"/>
              </a:ext>
            </a:extLst>
          </p:cNvPr>
          <p:cNvSpPr txBox="1"/>
          <p:nvPr/>
        </p:nvSpPr>
        <p:spPr>
          <a:xfrm>
            <a:off x="1264835" y="3944264"/>
            <a:ext cx="1376911" cy="677108"/>
          </a:xfrm>
          <a:prstGeom prst="rect">
            <a:avLst/>
          </a:prstGeom>
          <a:noFill/>
          <a:ln w="38100">
            <a:noFill/>
          </a:ln>
        </p:spPr>
        <p:txBody>
          <a:bodyPr wrap="square" rtlCol="0">
            <a:spAutoFit/>
          </a:bodyPr>
          <a:lstStyle/>
          <a:p>
            <a:r>
              <a:rPr lang="en-US" sz="1400" u="sng" dirty="0">
                <a:solidFill>
                  <a:schemeClr val="bg1"/>
                </a:solidFill>
                <a:latin typeface="Times New Roman" panose="02020603050405020304" pitchFamily="18" charset="0"/>
                <a:cs typeface="Times New Roman" panose="02020603050405020304" pitchFamily="18" charset="0"/>
              </a:rPr>
              <a:t>Image Metadata</a:t>
            </a:r>
          </a:p>
          <a:p>
            <a:pPr marL="285756" indent="-285756">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Timestamp</a:t>
            </a:r>
          </a:p>
          <a:p>
            <a:pPr marL="285756" indent="-285756">
              <a:buFont typeface="Arial" panose="020B0604020202020204" pitchFamily="34" charset="0"/>
              <a:buChar char="•"/>
            </a:pPr>
            <a:r>
              <a:rPr lang="en-US" sz="1200" dirty="0">
                <a:solidFill>
                  <a:schemeClr val="bg1"/>
                </a:solidFill>
                <a:latin typeface="Times New Roman" panose="02020603050405020304" pitchFamily="18" charset="0"/>
                <a:cs typeface="Times New Roman" panose="02020603050405020304" pitchFamily="18" charset="0"/>
              </a:rPr>
              <a:t>Focal Length</a:t>
            </a:r>
          </a:p>
        </p:txBody>
      </p:sp>
      <p:sp>
        <p:nvSpPr>
          <p:cNvPr id="16" name="Title 1">
            <a:extLst>
              <a:ext uri="{FF2B5EF4-FFF2-40B4-BE49-F238E27FC236}">
                <a16:creationId xmlns:a16="http://schemas.microsoft.com/office/drawing/2014/main" id="{813F4C7F-70AC-4C74-9D74-32CB30A21B9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How on Earth do we find where on Earth?</a:t>
            </a:r>
            <a:endParaRPr lang="en-US" dirty="0"/>
          </a:p>
        </p:txBody>
      </p:sp>
    </p:spTree>
    <p:extLst>
      <p:ext uri="{BB962C8B-B14F-4D97-AF65-F5344CB8AC3E}">
        <p14:creationId xmlns:p14="http://schemas.microsoft.com/office/powerpoint/2010/main" val="12451625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2546</TotalTime>
  <Words>1839</Words>
  <Application>Microsoft Office PowerPoint</Application>
  <PresentationFormat>Widescreen</PresentationFormat>
  <Paragraphs>290</Paragraphs>
  <Slides>23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Find My Astronaut Photo</vt:lpstr>
      <vt:lpstr>Overview</vt:lpstr>
      <vt:lpstr>PowerPoint Presentation</vt:lpstr>
      <vt:lpstr>A Brief History of Astronaut Photography</vt:lpstr>
      <vt:lpstr>A Brief History of Astronaut Photography</vt:lpstr>
      <vt:lpstr>PowerPoint Presentation</vt:lpstr>
      <vt:lpstr>PowerPoint Presentation</vt:lpstr>
      <vt:lpstr>PowerPoint Presentation</vt:lpstr>
      <vt:lpstr>PowerPoint Presentation</vt:lpstr>
      <vt:lpstr>PowerPoint Presentation</vt:lpstr>
      <vt:lpstr>How on Earth do we find where on Earth?</vt:lpstr>
      <vt:lpstr>How on Earth do we find where on Earth?</vt:lpstr>
      <vt:lpstr>PowerPoint Presentation</vt:lpstr>
      <vt:lpstr>Finding a strong matcher</vt:lpstr>
      <vt:lpstr>Finding a strong matcher</vt:lpstr>
      <vt:lpstr>Finding a strong matcher</vt:lpstr>
      <vt:lpstr>Finding a strong matcher</vt:lpstr>
      <vt:lpstr>Finding a strong matcher</vt:lpstr>
      <vt:lpstr>Astronaut Image Matching Subset (AIMS)</vt:lpstr>
      <vt:lpstr>Evaluation</vt:lpstr>
      <vt:lpstr>Results – Determining Optimal Criteria</vt:lpstr>
      <vt:lpstr>Results - AIMS Set Performance</vt:lpstr>
      <vt:lpstr>Acknowledgements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 My Astronaut Photo</dc:title>
  <dc:creator>Stoken, Alex H. (JSC-XI4)[Jacobs Technology, Inc.]</dc:creator>
  <cp:lastModifiedBy>Stoken, Alex H. (JSC-XI4)[Jacobs Technology, Inc.]</cp:lastModifiedBy>
  <cp:revision>2</cp:revision>
  <dcterms:created xsi:type="dcterms:W3CDTF">2023-06-11T18:20:33Z</dcterms:created>
  <dcterms:modified xsi:type="dcterms:W3CDTF">2023-11-08T20:56:20Z</dcterms:modified>
</cp:coreProperties>
</file>